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66" r:id="rId6"/>
    <p:sldId id="270" r:id="rId7"/>
    <p:sldId id="264" r:id="rId8"/>
    <p:sldId id="268" r:id="rId9"/>
    <p:sldId id="273" r:id="rId10"/>
    <p:sldId id="276" r:id="rId11"/>
    <p:sldId id="278" r:id="rId12"/>
    <p:sldId id="279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390636-F441-4EE2-AABA-392F8AF888EF}" type="datetimeFigureOut">
              <a:rPr lang="ru-RU" smtClean="0"/>
              <a:pPr/>
              <a:t>21.06.2017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25CDFC-C584-425B-9944-68170FC41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8%D1%82%D1%83%D0%BB%D1%8C%D0%BD%D0%B0%D1%8F_%D0%BD%D0%B0%D1%86%D0%B8%D1%8F" TargetMode="External"/><Relationship Id="rId3" Type="http://schemas.openxmlformats.org/officeDocument/2006/relationships/hyperlink" Target="http://ru.wikipedia.org/wiki/%D0%9C%D0%BD%D0%BE%D0%B3%D0%BE%D0%BD%D0%B0%D1%86%D0%B8%D0%BE%D0%BD%D0%B0%D0%BB%D1%8C%D0%BD%D0%BE%D0%B5_%D0%B3%D0%BE%D1%81%D1%83%D0%B4%D0%B0%D1%80%D1%81%D1%82%D0%B2%D0%BE" TargetMode="External"/><Relationship Id="rId7" Type="http://schemas.openxmlformats.org/officeDocument/2006/relationships/hyperlink" Target="http://ru.wikipedia.org/wiki/%D0%A0%D1%83%D1%81%D1%81%D0%BA%D0%B8%D0%B5" TargetMode="External"/><Relationship Id="rId2" Type="http://schemas.openxmlformats.org/officeDocument/2006/relationships/hyperlink" Target="http://ru.wikipedia.org/wiki/%D0%9A%D0%BE%D0%BD%D1%81%D1%82%D0%B8%D1%82%D1%83%D1%86%D0%B8%D1%8F_%D0%A0%D0%BE%D1%81%D1%81%D0%B8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0%BE%D1%80%D0%B5%D0%BD%D0%BD%D1%8B%D0%B5_%D0%BD%D0%B0%D1%80%D0%BE%D0%B4%D1%8B" TargetMode="External"/><Relationship Id="rId5" Type="http://schemas.openxmlformats.org/officeDocument/2006/relationships/hyperlink" Target="http://ru.wikipedia.org/wiki/%D0%9D%D0%B0%D1%80%D0%BE%D0%B4" TargetMode="External"/><Relationship Id="rId4" Type="http://schemas.openxmlformats.org/officeDocument/2006/relationships/hyperlink" Target="http://ru.wikipedia.org/wiki/%D0%93%D0%BE%D1%81%D1%83%D0%B4%D0%B0%D1%80%D1%81%D1%82%D0%B2%D0%B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Конституция РФ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 межэтнических отношениях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1785950"/>
          </a:xfrm>
        </p:spPr>
        <p:txBody>
          <a:bodyPr>
            <a:noAutofit/>
          </a:bodyPr>
          <a:lstStyle/>
          <a:p>
            <a:r>
              <a:rPr lang="ru-RU" sz="1800" dirty="0" smtClean="0"/>
              <a:t>А1.</a:t>
            </a:r>
          </a:p>
          <a:p>
            <a:r>
              <a:rPr lang="ru-RU" sz="1800" dirty="0" smtClean="0"/>
              <a:t> Наименьшая по численности </a:t>
            </a:r>
            <a:r>
              <a:rPr lang="ru-RU" sz="1800" u="sng" dirty="0" smtClean="0"/>
              <a:t>кровнородственная группа, связанная единством происхождения, называется:</a:t>
            </a:r>
          </a:p>
          <a:p>
            <a:r>
              <a:rPr lang="ru-RU" sz="1800" dirty="0" smtClean="0"/>
              <a:t>клан;</a:t>
            </a:r>
          </a:p>
          <a:p>
            <a:r>
              <a:rPr lang="ru-RU" sz="1800" dirty="0" smtClean="0"/>
              <a:t>семья;</a:t>
            </a:r>
          </a:p>
          <a:p>
            <a:r>
              <a:rPr lang="ru-RU" sz="1800" dirty="0" smtClean="0"/>
              <a:t>народность;</a:t>
            </a:r>
          </a:p>
          <a:p>
            <a:r>
              <a:rPr lang="ru-RU" sz="1800" dirty="0" smtClean="0"/>
              <a:t>род.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r>
              <a:rPr lang="ru-RU" dirty="0" smtClean="0"/>
              <a:t>Выполнить задания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929066"/>
            <a:ext cx="78581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А2 </a:t>
            </a:r>
          </a:p>
          <a:p>
            <a:r>
              <a:rPr lang="ru-RU" u="sng" dirty="0" smtClean="0"/>
              <a:t> Верны ли следующие суждения о свойствах этноса?</a:t>
            </a:r>
          </a:p>
          <a:p>
            <a:pPr lvl="1"/>
            <a:r>
              <a:rPr lang="ru-RU" dirty="0" smtClean="0"/>
              <a:t>А. Этнос сочетает в себе как биологические, так и социальные свойства.</a:t>
            </a:r>
          </a:p>
          <a:p>
            <a:pPr lvl="1"/>
            <a:r>
              <a:rPr lang="ru-RU" dirty="0" smtClean="0"/>
              <a:t>Б. Этнос обладает большой устойчивостью.</a:t>
            </a:r>
          </a:p>
          <a:p>
            <a:r>
              <a:rPr lang="ru-RU" dirty="0" smtClean="0"/>
              <a:t>Верно только А;</a:t>
            </a:r>
          </a:p>
          <a:p>
            <a:r>
              <a:rPr lang="ru-RU" dirty="0" smtClean="0"/>
              <a:t>Верно  только Б;</a:t>
            </a:r>
          </a:p>
          <a:p>
            <a:r>
              <a:rPr lang="ru-RU" dirty="0" smtClean="0"/>
              <a:t>Верны оба суждения;</a:t>
            </a:r>
          </a:p>
          <a:p>
            <a:r>
              <a:rPr lang="ru-RU" dirty="0" smtClean="0"/>
              <a:t>Оба суждения неверны.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3.  </a:t>
            </a:r>
          </a:p>
          <a:p>
            <a:r>
              <a:rPr lang="ru-RU" dirty="0" smtClean="0"/>
              <a:t>Нации </a:t>
            </a:r>
            <a:r>
              <a:rPr lang="ru-RU" dirty="0"/>
              <a:t>возникают:</a:t>
            </a:r>
          </a:p>
          <a:p>
            <a:r>
              <a:rPr lang="ru-RU" dirty="0"/>
              <a:t>с появлением человека разумного;</a:t>
            </a:r>
          </a:p>
          <a:p>
            <a:r>
              <a:rPr lang="ru-RU" dirty="0"/>
              <a:t>с возникновением государства;</a:t>
            </a:r>
          </a:p>
          <a:p>
            <a:r>
              <a:rPr lang="ru-RU" dirty="0"/>
              <a:t>с развитием капиталистических отношений;</a:t>
            </a:r>
          </a:p>
          <a:p>
            <a:r>
              <a:rPr lang="ru-RU" dirty="0"/>
              <a:t>на современном этапе развития общества.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285992"/>
            <a:ext cx="89297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А4. </a:t>
            </a:r>
          </a:p>
          <a:p>
            <a:r>
              <a:rPr lang="ru-RU" dirty="0" smtClean="0"/>
              <a:t> </a:t>
            </a:r>
            <a:r>
              <a:rPr lang="ru-RU" dirty="0"/>
              <a:t>К причинам этнических конфликтов можно отнести:</a:t>
            </a:r>
          </a:p>
          <a:p>
            <a:r>
              <a:rPr lang="ru-RU" dirty="0"/>
              <a:t>бытовые предрассудки и стереотипы;</a:t>
            </a:r>
          </a:p>
          <a:p>
            <a:r>
              <a:rPr lang="ru-RU" dirty="0"/>
              <a:t>политику дискриминации со стороны власти по отношению к одному из этносов;</a:t>
            </a:r>
          </a:p>
          <a:p>
            <a:r>
              <a:rPr lang="ru-RU" dirty="0"/>
              <a:t>изгнание народа с территории проживания;</a:t>
            </a:r>
          </a:p>
          <a:p>
            <a:r>
              <a:rPr lang="ru-RU" dirty="0"/>
              <a:t>верно все вышеперечисленное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71942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А 5.</a:t>
            </a:r>
          </a:p>
          <a:p>
            <a:r>
              <a:rPr lang="ru-RU" dirty="0" smtClean="0"/>
              <a:t> </a:t>
            </a:r>
            <a:r>
              <a:rPr lang="ru-RU" dirty="0"/>
              <a:t>Великая французская буржуазная революция XVIII в</a:t>
            </a:r>
            <a:r>
              <a:rPr lang="ru-RU" dirty="0" smtClean="0"/>
              <a:t>.:</a:t>
            </a:r>
          </a:p>
          <a:p>
            <a:r>
              <a:rPr lang="ru-RU" dirty="0" smtClean="0"/>
              <a:t>не относится к этническим конфликтам;</a:t>
            </a:r>
          </a:p>
          <a:p>
            <a:r>
              <a:rPr lang="ru-RU" dirty="0" smtClean="0"/>
              <a:t>является </a:t>
            </a:r>
            <a:r>
              <a:rPr lang="ru-RU" dirty="0"/>
              <a:t>примером этнического конфликта;</a:t>
            </a:r>
          </a:p>
          <a:p>
            <a:r>
              <a:rPr lang="ru-RU" dirty="0"/>
              <a:t>связана с формированием народности;</a:t>
            </a:r>
          </a:p>
          <a:p>
            <a:r>
              <a:rPr lang="ru-RU" dirty="0"/>
              <a:t>привела к исчезновению нации.</a:t>
            </a:r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725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В1  </a:t>
            </a:r>
            <a:r>
              <a:rPr lang="ru-RU" dirty="0"/>
              <a:t>Найдите черты сходства и отличия племени и нации.</a:t>
            </a:r>
            <a:endParaRPr lang="ru-RU" sz="2800" dirty="0"/>
          </a:p>
          <a:p>
            <a:r>
              <a:rPr lang="ru-RU" dirty="0"/>
              <a:t>Исторически первая ступень формирования этноса;</a:t>
            </a:r>
          </a:p>
          <a:p>
            <a:r>
              <a:rPr lang="ru-RU" dirty="0"/>
              <a:t>характеризуется наличием общей территории;</a:t>
            </a:r>
          </a:p>
          <a:p>
            <a:r>
              <a:rPr lang="ru-RU" dirty="0"/>
              <a:t>развитая социальная структура;</a:t>
            </a:r>
          </a:p>
          <a:p>
            <a:r>
              <a:rPr lang="ru-RU" dirty="0"/>
              <a:t>наличие единого языка;</a:t>
            </a:r>
          </a:p>
          <a:p>
            <a:r>
              <a:rPr lang="ru-RU" dirty="0"/>
              <a:t>устойчивая государственность.</a:t>
            </a:r>
          </a:p>
          <a:p>
            <a:r>
              <a:rPr lang="ru-RU" dirty="0"/>
              <a:t>Выберите и запишите в первую колонку таблицы порядковые номера черт сходства, а во вторую колонку — порядковые номера черт отличия.</a:t>
            </a:r>
          </a:p>
          <a:p>
            <a:pPr lvl="1"/>
            <a:r>
              <a:rPr lang="ru-RU" dirty="0"/>
              <a:t>		</a:t>
            </a:r>
          </a:p>
          <a:p>
            <a:r>
              <a:rPr lang="ru-RU" sz="800" dirty="0"/>
              <a:t>		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2928934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Черты сходства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Черты отличия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0034" y="3786190"/>
            <a:ext cx="80724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В2.</a:t>
            </a:r>
          </a:p>
          <a:p>
            <a:r>
              <a:rPr lang="ru-RU" dirty="0" smtClean="0"/>
              <a:t>Найдите </a:t>
            </a:r>
            <a:r>
              <a:rPr lang="ru-RU" dirty="0"/>
              <a:t>в приведенном списке </a:t>
            </a:r>
            <a:r>
              <a:rPr lang="ru-RU" dirty="0" err="1"/>
              <a:t>этнообразующие</a:t>
            </a:r>
            <a:r>
              <a:rPr lang="ru-RU" dirty="0"/>
              <a:t> </a:t>
            </a:r>
            <a:r>
              <a:rPr lang="ru-RU" dirty="0" smtClean="0"/>
              <a:t>факторы.</a:t>
            </a:r>
          </a:p>
          <a:p>
            <a:r>
              <a:rPr lang="ru-RU" dirty="0" smtClean="0"/>
              <a:t>Кровное родство;</a:t>
            </a:r>
          </a:p>
          <a:p>
            <a:r>
              <a:rPr lang="ru-RU" dirty="0" smtClean="0"/>
              <a:t>общая культура;</a:t>
            </a:r>
          </a:p>
          <a:p>
            <a:r>
              <a:rPr lang="ru-RU" dirty="0" smtClean="0"/>
              <a:t>отсутствие </a:t>
            </a:r>
            <a:r>
              <a:rPr lang="ru-RU" dirty="0" err="1"/>
              <a:t>межпоколенной</a:t>
            </a:r>
            <a:r>
              <a:rPr lang="ru-RU" dirty="0"/>
              <a:t> </a:t>
            </a:r>
            <a:r>
              <a:rPr lang="ru-RU" dirty="0" smtClean="0"/>
              <a:t>общности;</a:t>
            </a:r>
          </a:p>
          <a:p>
            <a:r>
              <a:rPr lang="ru-RU" dirty="0" smtClean="0"/>
              <a:t>общая территория;</a:t>
            </a:r>
          </a:p>
          <a:p>
            <a:r>
              <a:rPr lang="ru-RU" dirty="0" smtClean="0"/>
              <a:t>единый </a:t>
            </a:r>
            <a:r>
              <a:rPr lang="ru-RU" dirty="0"/>
              <a:t>язык.</a:t>
            </a:r>
          </a:p>
        </p:txBody>
      </p:sp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Использованная  литература: </a:t>
            </a:r>
            <a:endParaRPr lang="ru-RU" dirty="0" smtClean="0"/>
          </a:p>
          <a:p>
            <a:r>
              <a:rPr lang="ru-RU" dirty="0" smtClean="0"/>
              <a:t>1.  Кравченко А.И. Обществознание. 8 класс. - М.: ООО  «ТИД «Русское </a:t>
            </a:r>
            <a:r>
              <a:rPr lang="ru-RU" dirty="0" err="1" smtClean="0"/>
              <a:t>слово-РС</a:t>
            </a:r>
            <a:r>
              <a:rPr lang="ru-RU" dirty="0" smtClean="0"/>
              <a:t>», 2007;                                                                                    </a:t>
            </a:r>
          </a:p>
          <a:p>
            <a:r>
              <a:rPr lang="ru-RU" dirty="0" smtClean="0"/>
              <a:t>2.  Певцова Е.А. Поурочные методические разработки к учебнику   А.И.Кравченко «Обществознание. 8 </a:t>
            </a:r>
            <a:r>
              <a:rPr lang="ru-RU" dirty="0" err="1" smtClean="0"/>
              <a:t>кл</a:t>
            </a:r>
            <a:r>
              <a:rPr lang="ru-RU" dirty="0" smtClean="0"/>
              <a:t>». - М.: ООО «ТИД «Русское </a:t>
            </a:r>
            <a:r>
              <a:rPr lang="ru-RU" dirty="0" err="1" smtClean="0"/>
              <a:t>слово-РС</a:t>
            </a:r>
            <a:r>
              <a:rPr lang="ru-RU" dirty="0" smtClean="0"/>
              <a:t>»,2005; 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Хромова</a:t>
            </a:r>
            <a:r>
              <a:rPr lang="ru-RU" dirty="0" smtClean="0"/>
              <a:t> И. С. Тесты по обществознанию к учебнику  Кравченко А. И., Певцовой Е.А.  «Обществознание» 8 класс   М.: ООО  «ТИД «Русское </a:t>
            </a:r>
            <a:r>
              <a:rPr lang="ru-RU" dirty="0" err="1" smtClean="0"/>
              <a:t>слово-РС</a:t>
            </a:r>
            <a:r>
              <a:rPr lang="ru-RU" dirty="0" smtClean="0"/>
              <a:t>», 2010;</a:t>
            </a:r>
          </a:p>
          <a:p>
            <a:r>
              <a:rPr lang="ru-RU" dirty="0" smtClean="0"/>
              <a:t>4.  Агафонов С.В. Схемы по обществознанию. 8-9 классы. - М.: ООО  «ТИД «Русское </a:t>
            </a:r>
            <a:r>
              <a:rPr lang="ru-RU" dirty="0" err="1" smtClean="0"/>
              <a:t>слово-РС</a:t>
            </a:r>
            <a:r>
              <a:rPr lang="ru-RU" dirty="0" smtClean="0"/>
              <a:t>», 2005.</a:t>
            </a:r>
          </a:p>
          <a:p>
            <a:r>
              <a:rPr lang="ru-RU" dirty="0" smtClean="0"/>
              <a:t>5. </a:t>
            </a:r>
            <a:r>
              <a:rPr lang="ru-RU" dirty="0" err="1" smtClean="0"/>
              <a:t>Северина</a:t>
            </a:r>
            <a:r>
              <a:rPr lang="ru-RU" dirty="0" smtClean="0"/>
              <a:t> О.А., Дронова Т. А. Воспитание у школьников толерантности , издательство «Панорама », 2008</a:t>
            </a:r>
          </a:p>
          <a:p>
            <a:r>
              <a:rPr lang="ru-RU" dirty="0" smtClean="0"/>
              <a:t>6. Школьный словарь по обществознанию.10-11: пособие для учащихся.  М.: Просвещение. 2006.</a:t>
            </a:r>
          </a:p>
          <a:p>
            <a:r>
              <a:rPr lang="ru-RU" dirty="0" smtClean="0"/>
              <a:t>5)Интернет-ресурсы:</a:t>
            </a:r>
          </a:p>
          <a:p>
            <a:r>
              <a:rPr lang="ru-RU" dirty="0" smtClean="0"/>
              <a:t> http://images.yandex.ru/yandsearch?text=русская   культура</a:t>
            </a:r>
          </a:p>
          <a:p>
            <a:r>
              <a:rPr lang="ru-RU" dirty="0" smtClean="0"/>
              <a:t>http://www.menzelinsk.ru/photo.</a:t>
            </a:r>
          </a:p>
          <a:p>
            <a:r>
              <a:rPr lang="ru-RU" dirty="0" smtClean="0"/>
              <a:t>http://ru.wikipedia.org</a:t>
            </a:r>
          </a:p>
          <a:p>
            <a:r>
              <a:rPr lang="ru-RU" dirty="0" smtClean="0"/>
              <a:t>http://www.rusnations.ru/etnos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i="1" u="sng" dirty="0" smtClean="0">
                <a:latin typeface="Franklin Gothic Medium Cond" pitchFamily="34" charset="0"/>
              </a:rPr>
              <a:t>Социальные общности –</a:t>
            </a:r>
            <a:r>
              <a:rPr lang="ru-RU" dirty="0" smtClean="0"/>
              <a:t> относительно устойчивая совокупность людей, отличающаяся более или менее одинаковыми чертами условий и образа жизни, массового сознания, в той или иной мере общностью социальных норм, ценностных систем и интересов.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u="sng" dirty="0" smtClean="0">
                <a:latin typeface="Franklin Gothic Medium Cond" pitchFamily="34" charset="0"/>
              </a:rPr>
              <a:t>Этнос </a:t>
            </a:r>
            <a:r>
              <a:rPr lang="ru-RU" sz="2800" dirty="0" smtClean="0">
                <a:latin typeface="Franklin Gothic Medium Cond" pitchFamily="34" charset="0"/>
              </a:rPr>
              <a:t>– </a:t>
            </a:r>
            <a:r>
              <a:rPr lang="ru-RU" sz="2800" dirty="0" smtClean="0"/>
              <a:t>исторически сложившаяся на определенной территории устойчивая совокупность людей, обладающих общими, относительно стабильными особенностями языка, культуры и психики, а также сознанием своего единства и отличия от других подобных образований.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916238" y="188913"/>
            <a:ext cx="3168650" cy="908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>
                <a:latin typeface="Impact" pitchFamily="34" charset="0"/>
              </a:rPr>
              <a:t>Черты этноса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539750" y="1484313"/>
            <a:ext cx="1944688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Язык нации,</a:t>
            </a:r>
          </a:p>
          <a:p>
            <a:pPr algn="ctr"/>
            <a:r>
              <a:rPr lang="ru-RU" sz="2800"/>
              <a:t>народности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4076700"/>
            <a:ext cx="2808287" cy="18716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Специфическая </a:t>
            </a:r>
          </a:p>
          <a:p>
            <a:pPr algn="ctr"/>
            <a:r>
              <a:rPr lang="ru-RU" sz="2800"/>
              <a:t>материальная и </a:t>
            </a:r>
          </a:p>
          <a:p>
            <a:pPr algn="ctr"/>
            <a:r>
              <a:rPr lang="ru-RU" sz="2800"/>
              <a:t>духовная </a:t>
            </a:r>
          </a:p>
          <a:p>
            <a:pPr algn="ctr"/>
            <a:r>
              <a:rPr lang="ru-RU" sz="2800"/>
              <a:t>культура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300788" y="1484313"/>
            <a:ext cx="2303462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000"/>
              <a:t>Общая </a:t>
            </a:r>
          </a:p>
          <a:p>
            <a:pPr algn="ctr"/>
            <a:r>
              <a:rPr lang="ru-RU" sz="3000"/>
              <a:t>историческая</a:t>
            </a:r>
          </a:p>
          <a:p>
            <a:pPr algn="ctr"/>
            <a:r>
              <a:rPr lang="ru-RU" sz="3000"/>
              <a:t>судьба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5003800" y="5157788"/>
            <a:ext cx="3097213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000"/>
              <a:t>Нормы </a:t>
            </a:r>
          </a:p>
          <a:p>
            <a:pPr algn="ctr"/>
            <a:r>
              <a:rPr lang="ru-RU" sz="3000"/>
              <a:t>повседневного </a:t>
            </a:r>
          </a:p>
          <a:p>
            <a:pPr algn="ctr"/>
            <a:r>
              <a:rPr lang="ru-RU" sz="3000"/>
              <a:t>поведения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348038" y="2420938"/>
            <a:ext cx="2232025" cy="144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000"/>
              <a:t>Семейно-</a:t>
            </a:r>
          </a:p>
          <a:p>
            <a:pPr algn="ctr"/>
            <a:r>
              <a:rPr lang="ru-RU" sz="3000"/>
              <a:t>бытовое</a:t>
            </a:r>
          </a:p>
          <a:p>
            <a:pPr algn="ctr"/>
            <a:r>
              <a:rPr lang="ru-RU" sz="3000"/>
              <a:t>поведение</a:t>
            </a: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1476375" y="476250"/>
            <a:ext cx="14398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H="1">
            <a:off x="2195513" y="1125538"/>
            <a:ext cx="1081087" cy="287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 flipH="1">
            <a:off x="4356100" y="1125538"/>
            <a:ext cx="144463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5651500" y="1125538"/>
            <a:ext cx="720725" cy="395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6084888" y="476250"/>
            <a:ext cx="20875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Россия согласно </a:t>
            </a:r>
            <a:r>
              <a:rPr lang="ru-RU" dirty="0" smtClean="0">
                <a:hlinkClick r:id="rId2" tooltip="Конституция России"/>
              </a:rPr>
              <a:t>конституции</a:t>
            </a:r>
            <a:r>
              <a:rPr lang="ru-RU" dirty="0" smtClean="0"/>
              <a:t> является </a:t>
            </a:r>
            <a:r>
              <a:rPr lang="ru-RU" dirty="0" smtClean="0">
                <a:hlinkClick r:id="rId3" tooltip="Многонациональное государство"/>
              </a:rPr>
              <a:t>многонациональным</a:t>
            </a:r>
            <a:r>
              <a:rPr lang="ru-RU" dirty="0" smtClean="0"/>
              <a:t> </a:t>
            </a:r>
            <a:r>
              <a:rPr lang="ru-RU" dirty="0" smtClean="0">
                <a:hlinkClick r:id="rId4" tooltip="Государство"/>
              </a:rPr>
              <a:t>государством</a:t>
            </a:r>
            <a:r>
              <a:rPr lang="ru-RU" dirty="0" smtClean="0"/>
              <a:t>. На её территории проживает более 180 </a:t>
            </a:r>
            <a:r>
              <a:rPr lang="ru-RU" dirty="0" smtClean="0">
                <a:hlinkClick r:id="rId5" tooltip="Народ"/>
              </a:rPr>
              <a:t>народов</a:t>
            </a:r>
            <a:r>
              <a:rPr lang="ru-RU" dirty="0" smtClean="0"/>
              <a:t>, в число которых входят не только </a:t>
            </a:r>
            <a:r>
              <a:rPr lang="ru-RU" dirty="0" smtClean="0">
                <a:hlinkClick r:id="rId6" tooltip="Коренные народы"/>
              </a:rPr>
              <a:t>коренные малые и автохтонные народы</a:t>
            </a:r>
            <a:r>
              <a:rPr lang="ru-RU" dirty="0" smtClean="0"/>
              <a:t> страны. При этом </a:t>
            </a:r>
            <a:r>
              <a:rPr lang="ru-RU" dirty="0" smtClean="0">
                <a:hlinkClick r:id="rId7" tooltip="Русские"/>
              </a:rPr>
              <a:t>русские</a:t>
            </a:r>
            <a:r>
              <a:rPr lang="ru-RU" dirty="0" smtClean="0"/>
              <a:t>, как </a:t>
            </a:r>
            <a:r>
              <a:rPr lang="ru-RU" dirty="0" smtClean="0">
                <a:hlinkClick r:id="rId8" tooltip="Титульная нация"/>
              </a:rPr>
              <a:t>титульная нация</a:t>
            </a:r>
            <a:r>
              <a:rPr lang="ru-RU" dirty="0" smtClean="0"/>
              <a:t>, составляют около 80 % населения (около 115,9 </a:t>
            </a:r>
            <a:r>
              <a:rPr lang="ru-RU" dirty="0" err="1" smtClean="0"/>
              <a:t>млн</a:t>
            </a:r>
            <a:r>
              <a:rPr lang="ru-RU" dirty="0" smtClean="0"/>
              <a:t> из 145,2 </a:t>
            </a:r>
            <a:r>
              <a:rPr lang="ru-RU" dirty="0" err="1" smtClean="0"/>
              <a:t>млн</a:t>
            </a:r>
            <a:r>
              <a:rPr lang="ru-RU" dirty="0" smtClean="0"/>
              <a:t> жит.), представители других национальностей составляют чуть более 20 % населения (около 29,3 </a:t>
            </a:r>
            <a:r>
              <a:rPr lang="ru-RU" dirty="0" err="1" smtClean="0"/>
              <a:t>млн</a:t>
            </a:r>
            <a:r>
              <a:rPr lang="ru-RU" dirty="0" smtClean="0"/>
              <a:t> чел., 2002 г.).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 - </a:t>
            </a:r>
            <a:r>
              <a:rPr lang="ru-RU" sz="2800" i="1" dirty="0" smtClean="0"/>
              <a:t>Почему люди должны сохранять  национальные традиции и обычаи?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7758138" cy="511971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+mj-lt"/>
              </a:rPr>
              <a:t>Национализм – идеология и политика, основу которой составляют идеи национальной исключительности и превосходства, стремление к национальной замкнутости, местничеству, недоверие к другим нациям.</a:t>
            </a:r>
          </a:p>
          <a:p>
            <a:pPr>
              <a:buFont typeface="Wingdings" pitchFamily="2" charset="2"/>
              <a:buNone/>
            </a:pPr>
            <a:endParaRPr lang="ru-RU" sz="1800" dirty="0" smtClean="0">
              <a:latin typeface="+mj-lt"/>
            </a:endParaRP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+mj-lt"/>
              </a:rPr>
              <a:t>Межнациональный конфликт – одна из форм отношений между национальными общностями, характеризующаяся состоянием взаимных претензий, открытым противостоянием этносов, народов и наций друг к другу, имеющим тенденцию к нарастанию противостояния вплоть до вооруженных столкновений, открытых войн.</a:t>
            </a:r>
          </a:p>
          <a:p>
            <a:pPr>
              <a:buFont typeface="Wingdings" pitchFamily="2" charset="2"/>
              <a:buNone/>
            </a:pPr>
            <a:endParaRPr lang="ru-RU" sz="1800" dirty="0" smtClean="0">
              <a:latin typeface="+mj-lt"/>
            </a:endParaRPr>
          </a:p>
          <a:p>
            <a:r>
              <a:rPr lang="ru-RU" sz="1800" dirty="0" smtClean="0">
                <a:latin typeface="+mj-lt"/>
              </a:rPr>
              <a:t>- Назовите известные вам межнациональные конфликты</a:t>
            </a:r>
            <a:r>
              <a:rPr lang="ru-RU" sz="1800" i="1" dirty="0" smtClean="0">
                <a:latin typeface="+mj-lt"/>
              </a:rPr>
              <a:t> </a:t>
            </a:r>
          </a:p>
          <a:p>
            <a:r>
              <a:rPr lang="ru-RU" sz="1800" i="1" dirty="0" smtClean="0">
                <a:latin typeface="+mj-lt"/>
              </a:rPr>
              <a:t>Есть ли национальные конфликты в современной России?</a:t>
            </a:r>
            <a:endParaRPr lang="ru-RU" sz="1800" dirty="0" smtClean="0">
              <a:latin typeface="+mj-lt"/>
            </a:endParaRPr>
          </a:p>
          <a:p>
            <a:r>
              <a:rPr lang="ru-RU" sz="1800" i="1" dirty="0" smtClean="0">
                <a:latin typeface="+mj-lt"/>
              </a:rPr>
              <a:t> Приведите примеры.</a:t>
            </a:r>
            <a:endParaRPr lang="ru-RU" sz="1800" dirty="0" smtClean="0">
              <a:latin typeface="+mj-lt"/>
            </a:endParaRPr>
          </a:p>
          <a:p>
            <a:r>
              <a:rPr lang="ru-RU" sz="1800" i="1" dirty="0" smtClean="0">
                <a:latin typeface="+mj-lt"/>
              </a:rPr>
              <a:t>Каждый конфликт имеет причину и повод.  Чем они отличаются?</a:t>
            </a:r>
            <a:endParaRPr lang="ru-RU" sz="1800" dirty="0" smtClean="0">
              <a:latin typeface="+mj-lt"/>
            </a:endParaRPr>
          </a:p>
          <a:p>
            <a:pPr>
              <a:buFont typeface="Wingdings" pitchFamily="2" charset="2"/>
              <a:buNone/>
            </a:pPr>
            <a:endParaRPr lang="ru-RU" sz="1800" dirty="0"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55875" y="0"/>
            <a:ext cx="3311525" cy="908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latin typeface="Impact" pitchFamily="34" charset="0"/>
              </a:rPr>
              <a:t>Национальные</a:t>
            </a:r>
          </a:p>
          <a:p>
            <a:pPr algn="ctr"/>
            <a:r>
              <a:rPr lang="ru-RU" sz="2400" dirty="0">
                <a:latin typeface="Impact" pitchFamily="34" charset="0"/>
              </a:rPr>
              <a:t>конфликты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900113" y="1268413"/>
            <a:ext cx="2952750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По поводу </a:t>
            </a:r>
          </a:p>
          <a:p>
            <a:pPr algn="ctr"/>
            <a:r>
              <a:rPr lang="ru-RU" sz="2400"/>
              <a:t>спорных </a:t>
            </a:r>
          </a:p>
          <a:p>
            <a:pPr algn="ctr"/>
            <a:r>
              <a:rPr lang="ru-RU" sz="2400"/>
              <a:t>территорий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971550" y="2781300"/>
            <a:ext cx="2952750" cy="15128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Из-за произвольного </a:t>
            </a:r>
          </a:p>
          <a:p>
            <a:pPr algn="ctr"/>
            <a:r>
              <a:rPr lang="ru-RU" sz="2400"/>
              <a:t>изменения </a:t>
            </a:r>
          </a:p>
          <a:p>
            <a:pPr algn="ctr"/>
            <a:r>
              <a:rPr lang="ru-RU" sz="2400"/>
              <a:t>административных</a:t>
            </a:r>
          </a:p>
          <a:p>
            <a:pPr algn="ctr"/>
            <a:r>
              <a:rPr lang="ru-RU" sz="2400"/>
              <a:t>границ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95288" y="4797425"/>
            <a:ext cx="3529012" cy="172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Из-за изгнания народа со своей </a:t>
            </a:r>
          </a:p>
          <a:p>
            <a:pPr algn="ctr"/>
            <a:r>
              <a:rPr lang="ru-RU" sz="2000"/>
              <a:t>территории и возвращение </a:t>
            </a:r>
          </a:p>
          <a:p>
            <a:pPr algn="ctr"/>
            <a:r>
              <a:rPr lang="ru-RU" sz="2000"/>
              <a:t>депортированного</a:t>
            </a:r>
          </a:p>
          <a:p>
            <a:pPr algn="ctr"/>
            <a:r>
              <a:rPr lang="ru-RU" sz="2000"/>
              <a:t>народа  на свою</a:t>
            </a:r>
          </a:p>
          <a:p>
            <a:pPr algn="ctr"/>
            <a:r>
              <a:rPr lang="ru-RU" sz="2000"/>
              <a:t>историческую родину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4716463" y="1196975"/>
            <a:ext cx="3743325" cy="1223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Из-за насильственного</a:t>
            </a:r>
          </a:p>
          <a:p>
            <a:pPr algn="ctr"/>
            <a:r>
              <a:rPr lang="ru-RU" sz="2000"/>
              <a:t> включения народа в соседнее</a:t>
            </a:r>
          </a:p>
          <a:p>
            <a:pPr algn="ctr"/>
            <a:r>
              <a:rPr lang="ru-RU" sz="2000"/>
              <a:t>государство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4643438" y="2852738"/>
            <a:ext cx="3816350" cy="12969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Между этническим большинством</a:t>
            </a:r>
          </a:p>
          <a:p>
            <a:pPr algn="ctr"/>
            <a:r>
              <a:rPr lang="ru-RU" sz="2000"/>
              <a:t>и компактно проживающим </a:t>
            </a:r>
          </a:p>
          <a:p>
            <a:pPr algn="ctr"/>
            <a:r>
              <a:rPr lang="ru-RU" sz="2000"/>
              <a:t>меньшинством </a:t>
            </a:r>
          </a:p>
          <a:p>
            <a:pPr algn="ctr"/>
            <a:r>
              <a:rPr lang="ru-RU" sz="2000"/>
              <a:t>(искорененная национальность)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643438" y="4652963"/>
            <a:ext cx="3816350" cy="15128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/>
              <a:t>По поводу отсутствия у народа</a:t>
            </a:r>
          </a:p>
          <a:p>
            <a:pPr algn="ctr"/>
            <a:r>
              <a:rPr lang="ru-RU" sz="2000"/>
              <a:t>национальной государственности </a:t>
            </a:r>
          </a:p>
          <a:p>
            <a:pPr algn="ctr"/>
            <a:r>
              <a:rPr lang="ru-RU" sz="2000"/>
              <a:t>и ее расчлененности между</a:t>
            </a:r>
          </a:p>
          <a:p>
            <a:pPr algn="ctr"/>
            <a:r>
              <a:rPr lang="ru-RU" sz="2000"/>
              <a:t>другими государствами</a:t>
            </a:r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5867400" y="404813"/>
            <a:ext cx="3097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8964613" y="404813"/>
            <a:ext cx="0" cy="5256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8459788" y="566102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H="1">
            <a:off x="8459788" y="335756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8459788" y="170021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>
            <a:off x="179388" y="260350"/>
            <a:ext cx="2376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179388" y="260350"/>
            <a:ext cx="0" cy="5761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179388" y="60213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179388" y="32845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179388" y="162877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первый взгляд такие разные —</a:t>
            </a:r>
            <a:br>
              <a:rPr lang="ru-RU" dirty="0" smtClean="0"/>
            </a:br>
            <a:r>
              <a:rPr lang="ru-RU" dirty="0" smtClean="0"/>
              <a:t>Курносые, голубоглазые,</a:t>
            </a:r>
            <a:br>
              <a:rPr lang="ru-RU" dirty="0" smtClean="0"/>
            </a:br>
            <a:r>
              <a:rPr lang="ru-RU" dirty="0" smtClean="0"/>
              <a:t>Курчавые и темнокожие —</a:t>
            </a:r>
            <a:br>
              <a:rPr lang="ru-RU" dirty="0" smtClean="0"/>
            </a:br>
            <a:r>
              <a:rPr lang="ru-RU" dirty="0" smtClean="0"/>
              <a:t>Вы чем-то все-таки похожие:</a:t>
            </a:r>
            <a:br>
              <a:rPr lang="ru-RU" dirty="0" smtClean="0"/>
            </a:br>
            <a:r>
              <a:rPr lang="ru-RU" dirty="0" smtClean="0"/>
              <a:t>Пусть знает каждая страна:</a:t>
            </a:r>
            <a:br>
              <a:rPr lang="ru-RU" dirty="0" smtClean="0"/>
            </a:br>
            <a:r>
              <a:rPr lang="ru-RU" dirty="0" smtClean="0"/>
              <a:t>Вам нужен мир, а не война!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716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85728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484624"/>
            <a:ext cx="2000264" cy="265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429000"/>
            <a:ext cx="1938344" cy="274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2000240"/>
            <a:ext cx="1928827" cy="144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1928802"/>
            <a:ext cx="2071692" cy="15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121</TotalTime>
  <Words>527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Constantia</vt:lpstr>
      <vt:lpstr>Franklin Gothic Medium Cond</vt:lpstr>
      <vt:lpstr>Impact</vt:lpstr>
      <vt:lpstr>Wingdings</vt:lpstr>
      <vt:lpstr>Wingdings 2</vt:lpstr>
      <vt:lpstr>Бумажная</vt:lpstr>
      <vt:lpstr>Конституция РФ  о межэтнических отношениях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Выполнить задания</vt:lpstr>
      <vt:lpstr>Презентация PowerPoint</vt:lpstr>
      <vt:lpstr>Презентация PowerPoint</vt:lpstr>
      <vt:lpstr>Презентация PowerPoint</vt:lpstr>
    </vt:vector>
  </TitlesOfParts>
  <Company>SuperPC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Нации и межнациональные отношения</dc:title>
  <dc:creator>Домашний</dc:creator>
  <cp:lastModifiedBy>BUGOR__007</cp:lastModifiedBy>
  <cp:revision>14</cp:revision>
  <dcterms:created xsi:type="dcterms:W3CDTF">2005-12-31T22:09:11Z</dcterms:created>
  <dcterms:modified xsi:type="dcterms:W3CDTF">2017-06-21T11:48:21Z</dcterms:modified>
</cp:coreProperties>
</file>