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74" r:id="rId5"/>
    <p:sldId id="260" r:id="rId6"/>
    <p:sldId id="261" r:id="rId7"/>
    <p:sldId id="262" r:id="rId8"/>
    <p:sldId id="276" r:id="rId9"/>
    <p:sldId id="263" r:id="rId10"/>
    <p:sldId id="267" r:id="rId11"/>
    <p:sldId id="264" r:id="rId12"/>
    <p:sldId id="265" r:id="rId13"/>
    <p:sldId id="266" r:id="rId14"/>
    <p:sldId id="268" r:id="rId15"/>
    <p:sldId id="269" r:id="rId16"/>
    <p:sldId id="272" r:id="rId17"/>
    <p:sldId id="273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20.04.2018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928670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Всероссийский урок по основам безопасности жизнедеятельности</a:t>
            </a:r>
            <a:b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2714620"/>
            <a:ext cx="7429552" cy="1752600"/>
          </a:xfrm>
        </p:spPr>
        <p:txBody>
          <a:bodyPr>
            <a:noAutofit/>
          </a:bodyPr>
          <a:lstStyle/>
          <a:p>
            <a: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 «Безопасный отдых в летний период»</a:t>
            </a:r>
            <a:endParaRPr lang="ru-RU" sz="4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5043510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dirty="0" smtClean="0"/>
              <a:t>Правила дорожного движения существуют не только для водителей транспортных средств, но и для пешеходов. </a:t>
            </a:r>
            <a:endParaRPr lang="ru-RU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 smtClean="0"/>
              <a:t>1. </a:t>
            </a:r>
            <a:r>
              <a:rPr lang="ru-RU" dirty="0" smtClean="0"/>
              <a:t>Перед тем как выйти на проезжую часть, остановись и скажи себе: «Будь осторожен!».</a:t>
            </a:r>
            <a:endParaRPr lang="ru-RU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 smtClean="0"/>
              <a:t>2.</a:t>
            </a:r>
            <a:r>
              <a:rPr lang="ru-RU" dirty="0" smtClean="0"/>
              <a:t> Никогда не выбегай на дорогу перед приближающимся автомобилем: водитель не может остановить машину сразу.</a:t>
            </a:r>
            <a:endParaRPr lang="ru-RU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 smtClean="0"/>
              <a:t>3.</a:t>
            </a:r>
            <a:r>
              <a:rPr lang="ru-RU" dirty="0" smtClean="0"/>
              <a:t> Перед тем как выйти на проезжую часть, убедись, что слева, справа и сзади, если это перекресток, нет приближающегося транспорта.</a:t>
            </a:r>
            <a:endParaRPr lang="ru-RU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 smtClean="0"/>
              <a:t>4. </a:t>
            </a:r>
            <a:r>
              <a:rPr lang="ru-RU" dirty="0" smtClean="0"/>
              <a:t>Выйдя из автобуса, троллейбуса и трамвая, не обходи его спереди или сзади – подожди, пока он отъедет. Найди пешеходный переход, а если поблизости его нет, осмотрись по сторонам и при отсутствии машин переходи дорогу. </a:t>
            </a:r>
            <a:endParaRPr lang="ru-RU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 smtClean="0"/>
              <a:t>5.</a:t>
            </a:r>
            <a:r>
              <a:rPr lang="ru-RU" dirty="0" smtClean="0"/>
              <a:t> Не выезжай на улицы и дороги на роликовых коньках, велосипеде, самокате, санках.</a:t>
            </a:r>
            <a:endParaRPr lang="ru-RU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 smtClean="0"/>
              <a:t>6.</a:t>
            </a:r>
            <a:r>
              <a:rPr lang="ru-RU" dirty="0" smtClean="0"/>
              <a:t> Не играй в мяч и другие игры рядом с проезжей частью. Для игр есть двор, детская площадка или стадион.</a:t>
            </a:r>
            <a:endParaRPr lang="ru-RU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 smtClean="0"/>
              <a:t>7. </a:t>
            </a:r>
            <a:r>
              <a:rPr lang="ru-RU" dirty="0" smtClean="0"/>
              <a:t>Переходи дорогу только поперек, а не наискосок, иначе ты будешь дольше находиться на ней и можешь попасть под машину.</a:t>
            </a:r>
            <a:endParaRPr lang="ru-RU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 smtClean="0"/>
              <a:t>8.</a:t>
            </a:r>
            <a:r>
              <a:rPr lang="ru-RU" dirty="0" smtClean="0"/>
              <a:t> Никогда не спеши, знай, что бежать по дороге нельзя.</a:t>
            </a:r>
            <a:endParaRPr lang="ru-RU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b="1" dirty="0" smtClean="0"/>
              <a:t>9.</a:t>
            </a:r>
            <a:r>
              <a:rPr lang="ru-RU" dirty="0" smtClean="0"/>
              <a:t> Когда выходишь с другими детьми на проезжую часть, не болтай, сосредоточься и скажи себе и ребятам: «Будьте осторожны».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дорожного движения </a:t>
            </a:r>
            <a:endParaRPr lang="ru-RU" sz="3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214554"/>
            <a:ext cx="8715436" cy="45259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b="1" i="1" u="sng" dirty="0" smtClean="0"/>
              <a:t>Технические требования</a:t>
            </a:r>
            <a:endParaRPr lang="ru-RU" u="sng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 smtClean="0"/>
              <a:t>     Велосипед должен иметь исправные тормоз, руль и звуковой сигнал, быть оборудован спереди </a:t>
            </a:r>
            <a:r>
              <a:rPr lang="ru-RU" dirty="0" err="1" smtClean="0"/>
              <a:t>световозвращателем</a:t>
            </a:r>
            <a:r>
              <a:rPr lang="ru-RU" dirty="0" smtClean="0"/>
              <a:t> и фонарем или фарой (для движения в темное время суток и в условиях недостаточной видимости) белого цвета, сзади – </a:t>
            </a:r>
            <a:r>
              <a:rPr lang="ru-RU" dirty="0" err="1" smtClean="0"/>
              <a:t>световозвращателем</a:t>
            </a:r>
            <a:r>
              <a:rPr lang="ru-RU" dirty="0" smtClean="0"/>
              <a:t> или фонарем красного цвета, а с каждой боковой стороны — </a:t>
            </a:r>
            <a:r>
              <a:rPr lang="ru-RU" dirty="0" err="1" smtClean="0"/>
              <a:t>световозвращателем</a:t>
            </a:r>
            <a:r>
              <a:rPr lang="ru-RU" dirty="0" smtClean="0"/>
              <a:t> оранжевого или красного цвета.</a:t>
            </a:r>
            <a:endParaRPr lang="ru-RU" b="1" i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b="1" i="1" dirty="0" smtClean="0"/>
              <a:t>    </a:t>
            </a:r>
            <a:r>
              <a:rPr lang="ru-RU" b="1" i="1" u="sng" dirty="0" smtClean="0"/>
              <a:t>Движение</a:t>
            </a:r>
            <a:endParaRPr lang="ru-RU" u="sng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 smtClean="0"/>
              <a:t>     Велосипеды должны двигаться по велосипедной дорожке, а при ее отсутствии – по крайней правой полосе проезжей части в один ряд возможно правее. Допускается движение по обочине, если это не создает помех пешеходам. Движение велосипедов (как и любых других транспортных средств) по тротуарам запрещено.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62865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дорожного движения  </a:t>
            </a:r>
            <a:b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велосипедистов:</a:t>
            </a:r>
            <a:r>
              <a:rPr lang="ru-RU" sz="3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8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85728"/>
            <a:ext cx="1892300" cy="209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928802"/>
            <a:ext cx="8572560" cy="4525963"/>
          </a:xfrm>
        </p:spPr>
        <p:txBody>
          <a:bodyPr>
            <a:normAutofit fontScale="77500" lnSpcReduction="20000"/>
          </a:bodyPr>
          <a:lstStyle/>
          <a:p>
            <a:pPr marL="609600" indent="-609600">
              <a:buFontTx/>
              <a:buAutoNum type="arabicPeriod"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ездить, не держась за руль хотя бы одной рукой; </a:t>
            </a:r>
          </a:p>
          <a:p>
            <a:pPr marL="609600" indent="-609600">
              <a:buFontTx/>
              <a:buAutoNum type="arabicPeriod"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перевозить груз, который выступает более чем на 0,5 м по длине или ширине за габариты, или груз, мешающий управлению; </a:t>
            </a:r>
          </a:p>
          <a:p>
            <a:pPr marL="609600" indent="-609600">
              <a:buFontTx/>
              <a:buAutoNum type="arabicPeriod"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двигаться по дороге при наличии рядом велосипедной дорожки; </a:t>
            </a:r>
          </a:p>
          <a:p>
            <a:pPr marL="609600" indent="-609600">
              <a:buFontTx/>
              <a:buAutoNum type="arabicPeriod"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поворачивать налево или разворачиваться на дорогах с трамвайным движением и на дорогах, имеющих более одной полосы для движения в данном направлении (в этом случае нужно слезть с велосипеда и перейти дорогу по пешеходному переходу); </a:t>
            </a:r>
          </a:p>
          <a:p>
            <a:pPr marL="609600" indent="-609600">
              <a:buFontTx/>
              <a:buAutoNum type="arabicPeriod"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двигаться по автомагистралям; </a:t>
            </a:r>
          </a:p>
          <a:p>
            <a:pPr marL="609600" indent="-609600">
              <a:buFontTx/>
              <a:buAutoNum type="arabicPeriod"/>
            </a:pP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двигаться по дороге в темное время суток без включенного переднего белого фонаря. </a:t>
            </a:r>
          </a:p>
          <a:p>
            <a:pPr>
              <a:buNone/>
            </a:pP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6400816" cy="1143000"/>
          </a:xfrm>
        </p:spPr>
        <p:txBody>
          <a:bodyPr>
            <a:noAutofit/>
          </a:bodyPr>
          <a:lstStyle/>
          <a:p>
            <a:r>
              <a:rPr lang="ru-RU" sz="32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Водителям велосипеда запрещается:</a:t>
            </a:r>
            <a:br>
              <a:rPr lang="ru-RU" sz="32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142852"/>
            <a:ext cx="1892300" cy="2090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6072230" cy="4525963"/>
          </a:xfrm>
        </p:spPr>
        <p:txBody>
          <a:bodyPr>
            <a:noAutofit/>
          </a:bodyPr>
          <a:lstStyle/>
          <a:p>
            <a:pPr lvl="0"/>
            <a:r>
              <a:rPr lang="ru-RU" sz="2400" dirty="0" smtClean="0">
                <a:solidFill>
                  <a:srgbClr val="7030A0"/>
                </a:solidFill>
              </a:rPr>
              <a:t>Необходимо помнить, что в жаркое время года продукты питания быстро портятся, а срок их хранения сокращается. </a:t>
            </a:r>
          </a:p>
          <a:p>
            <a:pPr lvl="0"/>
            <a:r>
              <a:rPr lang="ru-RU" sz="2400" dirty="0" smtClean="0">
                <a:solidFill>
                  <a:srgbClr val="7030A0"/>
                </a:solidFill>
              </a:rPr>
              <a:t>Всегда надо мыть руки перед едой и после посещения туалета</a:t>
            </a:r>
          </a:p>
          <a:p>
            <a:pPr lvl="0"/>
            <a:r>
              <a:rPr lang="ru-RU" sz="2400" dirty="0" smtClean="0">
                <a:solidFill>
                  <a:srgbClr val="7030A0"/>
                </a:solidFill>
              </a:rPr>
              <a:t>Пользоваться только кипяченой водой</a:t>
            </a:r>
          </a:p>
          <a:p>
            <a:pPr lvl="0"/>
            <a:r>
              <a:rPr lang="ru-RU" sz="2400" dirty="0" smtClean="0">
                <a:solidFill>
                  <a:srgbClr val="7030A0"/>
                </a:solidFill>
              </a:rPr>
              <a:t>Тщательно промывать овощи и фрукты</a:t>
            </a:r>
          </a:p>
          <a:p>
            <a:pPr lvl="0"/>
            <a:r>
              <a:rPr lang="ru-RU" sz="2400" dirty="0" smtClean="0">
                <a:solidFill>
                  <a:srgbClr val="7030A0"/>
                </a:solidFill>
              </a:rPr>
              <a:t>Пить только кипяченое молоко</a:t>
            </a:r>
          </a:p>
          <a:p>
            <a:pPr lvl="0"/>
            <a:r>
              <a:rPr lang="ru-RU" sz="2400" dirty="0" smtClean="0">
                <a:solidFill>
                  <a:srgbClr val="7030A0"/>
                </a:solidFill>
              </a:rPr>
              <a:t>Приготовленные блюда хранить только в холодильнике и не более 2-х суток</a:t>
            </a:r>
          </a:p>
          <a:p>
            <a:pPr>
              <a:buNone/>
            </a:pP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избежать пищевого отравления</a:t>
            </a:r>
            <a:b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забывайте о профилактике: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C:\Users\Пользователь\Desktop\Каникулы\лето0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857496"/>
            <a:ext cx="2843808" cy="39290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71546"/>
            <a:ext cx="5643602" cy="578645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C00000"/>
                </a:solidFill>
              </a:rPr>
              <a:t>Прекратить движение и попытаться восстановить ориентировку с помощью компаса или пользуясь различными природными признаками;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C00000"/>
                </a:solidFill>
              </a:rPr>
              <a:t>организовать временную стоянку на сухом месте, чтобы успокоиться и продумать дальнейшие действия;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C00000"/>
                </a:solidFill>
              </a:rPr>
              <a:t>если «прогулка» затянулась, следует поискать пищу вокруг себя;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C00000"/>
                </a:solidFill>
              </a:rPr>
              <a:t>попытаться обозначить свое местонахождение поисковым группам (солнечный зайчик, сигнальный флаг, электрический фонарик, костер);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C00000"/>
                </a:solidFill>
              </a:rPr>
              <a:t>если вы решили не дожидаться помощи спасателей и отправились в путь, оставляйте метки по ходу своего движения. Помните, часто поставленные метки облегчают поиск спасателям;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C00000"/>
                </a:solidFill>
              </a:rPr>
              <a:t>ориентируйтесь по звукам: гудкам, стуку колес поезда, сигналу автомобиля, лаю собак; 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C00000"/>
                </a:solidFill>
              </a:rPr>
              <a:t>если идти вниз по течению реки, ручья, можно выйти к морю, а там – и к жилью.</a:t>
            </a:r>
          </a:p>
          <a:p>
            <a:pPr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00618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ты </a:t>
            </a:r>
            <a:b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заблудился в лесу </a:t>
            </a:r>
            <a:endParaRPr lang="ru-RU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7" y="1"/>
            <a:ext cx="3428991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http://badumka.ru/images/439902_russkii-les-obo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3643314"/>
            <a:ext cx="3571868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688" y="1214422"/>
            <a:ext cx="8858312" cy="5268955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– Не оставляйте без присмотра включенные электроприборы.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– Не допускайте игр с включенными электроприборами.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– Не пользуйтесь мокрыми и неисправными электроприборами.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– Не берите в руки электроприборы, стоя босыми ногами на полу.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– Не используйте поломанную вилку и розетку.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– Не втыкайте в розетку посторонние предметы: гвозди, ножницы, спицы, провода.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– Не занимайтесь ремонтом электрооборудования и приборов. Об их поломке сообщите родителям. Эту работу должен выполнять специалист.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– Не вытаскивайте вилку из штепсельной розетки, дергая за питающий электропровод.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– Не подходите к торчащим, лежащим на земле, висящим электропроводам.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– Не перемещайте электроприборы и не производите их влажную уборку, не отключив от электросети.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– В случае возгорания электроприбора его следует обесточить и накрыть плотной тканью для прекращения доступа кислорода в зону горения. Нельзя тушить водой горящие электроприборы, которые находятся под напряжением. Если пожар не удалось потушить, то необходимо немедленно вызвать пожарных.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– Не судите об отсутствии электрического тока по тому, что не включаются бытовые электроприборы или не горит лампочка.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– Не допускайте халатности и небрежности при обращении с электричеством.</a:t>
            </a:r>
          </a:p>
          <a:p>
            <a:pPr>
              <a:buNone/>
            </a:pPr>
            <a:endParaRPr lang="ru-RU" sz="18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60799" y="0"/>
            <a:ext cx="2283201" cy="279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428728" y="428604"/>
            <a:ext cx="45994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</a:rPr>
              <a:t>Электробезопасность</a:t>
            </a:r>
            <a:endParaRPr lang="ru-RU" sz="3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8964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  <a:t>Собака бывает кусачей...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83687" y="980728"/>
            <a:ext cx="52582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  <a:t>Гуляя на улице, тебе может встретиться неизвестная собака.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92898" y="62547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95936" y="3645024"/>
            <a:ext cx="72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07904" y="1988840"/>
            <a:ext cx="3427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подходи к собаке.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93742" y="2636912"/>
            <a:ext cx="2828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маши руками.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5085184"/>
            <a:ext cx="45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35896" y="3140968"/>
            <a:ext cx="1887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убегай</a:t>
            </a:r>
            <a:r>
              <a:rPr lang="ru-RU" sz="2800" dirty="0"/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72132" y="3573017"/>
            <a:ext cx="35718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Обходи стороной бездомных собак.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http://novonews.net/wp-content/uploads/2017/02/Sobaka-kusaye-divchynkujpg-768x4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877"/>
            <a:ext cx="5000628" cy="32861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721375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0025" y="0"/>
            <a:ext cx="7417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Cambria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Игры на высоте</a:t>
            </a:r>
            <a:endParaRPr lang="ru-RU" sz="5400" b="1" dirty="0">
              <a:solidFill>
                <a:srgbClr val="FF0000"/>
              </a:solidFill>
              <a:latin typeface="Cambria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908721"/>
            <a:ext cx="8172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  <a:t>Детям очень нравится играть на высоте: лазить по деревьям, крышам, взбираться по лестницам и на</a:t>
            </a:r>
          </a:p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  <a:t>                                              чердаки.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92898" y="62547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pPr/>
              <a:t>17</a:t>
            </a:fld>
            <a:endParaRPr lang="ru-RU" dirty="0"/>
          </a:p>
        </p:txBody>
      </p:sp>
      <p:pic>
        <p:nvPicPr>
          <p:cNvPr id="1026" name="Picture 2" descr="C:\Users\Пользователь\Desktop\Каникулы\лето0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852936"/>
            <a:ext cx="3109913" cy="25336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Каникулы\лето00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503737"/>
            <a:ext cx="2701925" cy="23542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70455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Желаем вам весело, активно, а главное безопасно провести свои летние каникулы.</a:t>
            </a:r>
            <a:endParaRPr lang="ru-RU" sz="4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Задачи:</a:t>
            </a:r>
            <a:endParaRPr lang="ru-RU" sz="28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1. Убедить детей в необходимости ведения здорового образа жизни.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2. Расширить знания детей о правилах безопасности.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3. Развивать внимание, мышление и речь.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4. Воспитывать бережное отношение к своему здоровью.</a:t>
            </a:r>
          </a:p>
          <a:p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tx2">
                    <a:lumMod val="75000"/>
                  </a:schemeClr>
                </a:solidFill>
              </a:rPr>
              <a:t>Цель: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  <a:t> обобщить знания учащихся по правилам поведения на летних каникулах.</a:t>
            </a:r>
            <a:br>
              <a:rPr lang="ru-RU" sz="3100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1571612"/>
            <a:ext cx="4900618" cy="488315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Как вы думаете, что на свете всего дороже?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Как вы понимаете это слово? Что с ним связано?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Что влияет на наше здоровье?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Что такое безопасность?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Какое отношение имеет это слово к здоровью?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Вы уже догадались, о чем пойдет речь на нашем уроке? </a:t>
            </a:r>
          </a:p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142844" y="2428868"/>
            <a:ext cx="407196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Сколько солнца! 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колько света!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Сколько зелени кругом!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же это?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ЛЕТО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Наконец спешит к нам в дом!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357166"/>
            <a:ext cx="60722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Безопасность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это защищённость человека от опасных ситуаций.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s://kidsvisitor.com/media/cache/51/a2/51a2335cace739bc564278f7c27271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00298" cy="2500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3928" y="908720"/>
            <a:ext cx="52200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Все дети любознательны и интересуются разными предметами. Если друзья предложили поиграть со спичками, откажись!</a:t>
            </a:r>
            <a:endParaRPr lang="ru-RU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Каникулы\лето0009 -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2279892" cy="20657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3848" y="3284984"/>
            <a:ext cx="59401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Горящая спичка, брошенная на пол, способна уничтожить всё вокруг.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880" y="4653137"/>
            <a:ext cx="33087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 пожаре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вызывай 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телефону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спасателей!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0"/>
            <a:ext cx="76328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Спички не тронь!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maltsev.100kursov.com/uploads/2016/12/16/00/12/2e7764497656da519626efb675becb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149080"/>
            <a:ext cx="3384376" cy="25779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410582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2643182"/>
            <a:ext cx="5572164" cy="3954459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B050"/>
                </a:solidFill>
              </a:rPr>
              <a:t>Солнечные ожоги вовсе не так безобидны, как думают многие. А для того чтобы избежать таких ожогов, необходимо соблюдать следующие меры безопасности:</a:t>
            </a:r>
          </a:p>
          <a:p>
            <a:pPr lvl="0"/>
            <a:r>
              <a:rPr lang="ru-RU" sz="2400" dirty="0" smtClean="0">
                <a:solidFill>
                  <a:srgbClr val="00B050"/>
                </a:solidFill>
              </a:rPr>
              <a:t>Одеваться в легкую одежду</a:t>
            </a:r>
          </a:p>
          <a:p>
            <a:pPr lvl="0"/>
            <a:r>
              <a:rPr lang="ru-RU" sz="2400" dirty="0" smtClean="0">
                <a:solidFill>
                  <a:srgbClr val="00B050"/>
                </a:solidFill>
              </a:rPr>
              <a:t>На голову надевать шляпу, кепку или панаму</a:t>
            </a:r>
          </a:p>
          <a:p>
            <a:pPr lvl="0"/>
            <a:r>
              <a:rPr lang="ru-RU" sz="2400" dirty="0" smtClean="0">
                <a:solidFill>
                  <a:srgbClr val="00B050"/>
                </a:solidFill>
              </a:rPr>
              <a:t>Нельзя находиться под прямыми солнечными лучами с 12:00 до 16:00</a:t>
            </a:r>
          </a:p>
          <a:p>
            <a:pPr>
              <a:buNone/>
            </a:pPr>
            <a:endParaRPr lang="ru-RU" sz="2400" dirty="0">
              <a:solidFill>
                <a:srgbClr val="00B05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5794"/>
            <a:ext cx="5857916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солнечный ожог?</a:t>
            </a:r>
            <a:b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800" dirty="0" smtClean="0"/>
              <a:t>- Это ожог, полученный в результате долгого пребывания на солнце.</a:t>
            </a:r>
            <a:r>
              <a:rPr lang="ru-RU" sz="3200" dirty="0" smtClean="0">
                <a:solidFill>
                  <a:srgbClr val="FF0000"/>
                </a:solidFill>
              </a:rPr>
              <a:t/>
            </a:r>
            <a:br>
              <a:rPr lang="ru-RU" sz="3200" dirty="0" smtClean="0">
                <a:solidFill>
                  <a:srgbClr val="FF0000"/>
                </a:solidFill>
              </a:rPr>
            </a:b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5" name="Picture 2" descr="http://gx.net.ua/news_images/14665185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89343"/>
            <a:ext cx="3357554" cy="2768657"/>
          </a:xfrm>
          <a:prstGeom prst="rect">
            <a:avLst/>
          </a:prstGeom>
          <a:noFill/>
        </p:spPr>
      </p:pic>
      <p:pic>
        <p:nvPicPr>
          <p:cNvPr id="6" name="Picture 2" descr="http://feelgood.ua/media/content/kak_lechit_solnechnyi_ozhog_2.thumbnail_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0"/>
            <a:ext cx="3428991" cy="2500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8929718" cy="4614882"/>
          </a:xfrm>
        </p:spPr>
        <p:txBody>
          <a:bodyPr>
            <a:noAutofit/>
          </a:bodyPr>
          <a:lstStyle/>
          <a:p>
            <a:pPr lvl="0"/>
            <a:r>
              <a:rPr lang="ru-RU" sz="1600" dirty="0" smtClean="0"/>
              <a:t>Не следует без особой необходимости залезать в непроходимые чащи низкорослого кустарника, таких как: малина, ольха, орешник.</a:t>
            </a:r>
          </a:p>
          <a:p>
            <a:pPr lvl="0"/>
            <a:r>
              <a:rPr lang="ru-RU" sz="1600" dirty="0" smtClean="0"/>
              <a:t>Перемещаясь по лесной дороге, не срывайте веток, т.к. этим действием вы стряхиваете на себя большое количество клещей.</a:t>
            </a:r>
          </a:p>
          <a:p>
            <a:pPr lvl="0"/>
            <a:r>
              <a:rPr lang="ru-RU" sz="1600" dirty="0" smtClean="0"/>
              <a:t>Ноги должны быть полностью прикрыты</a:t>
            </a:r>
          </a:p>
          <a:p>
            <a:pPr lvl="0"/>
            <a:r>
              <a:rPr lang="ru-RU" sz="1600" dirty="0" smtClean="0"/>
              <a:t>Спортивные штаны, трико должны быть заправлены в штаны</a:t>
            </a:r>
          </a:p>
          <a:p>
            <a:pPr lvl="0"/>
            <a:r>
              <a:rPr lang="ru-RU" sz="1600" dirty="0" smtClean="0"/>
              <a:t>Обязательно наличие головного убора</a:t>
            </a:r>
          </a:p>
          <a:p>
            <a:pPr lvl="0"/>
            <a:r>
              <a:rPr lang="ru-RU" sz="1600" dirty="0" smtClean="0"/>
              <a:t>Длинные волосы желательно спрятать под головной убор</a:t>
            </a:r>
          </a:p>
          <a:p>
            <a:pPr lvl="0"/>
            <a:r>
              <a:rPr lang="ru-RU" sz="1600" dirty="0" smtClean="0"/>
              <a:t>После похода в лес, необходимо проверить как верхнюю одежду, так и нижнее белье.</a:t>
            </a:r>
          </a:p>
          <a:p>
            <a:pPr lvl="0"/>
            <a:r>
              <a:rPr lang="ru-RU" sz="1600" dirty="0" smtClean="0"/>
              <a:t>Осмотреть все тело</a:t>
            </a:r>
          </a:p>
          <a:p>
            <a:pPr lvl="0"/>
            <a:r>
              <a:rPr lang="ru-RU" sz="1600" dirty="0" smtClean="0"/>
              <a:t>Обязательно расчесать волосы мелкой расческой. Если вы обнаружили ползущего клеща, его необходимо сжечь. Помните, клещи очень живучи, раздавить его невозможно.</a:t>
            </a:r>
          </a:p>
          <a:p>
            <a:r>
              <a:rPr lang="ru-RU" sz="1600" dirty="0" smtClean="0"/>
              <a:t>Если вы обнаружили клеща, который уже впился вам в кожу:</a:t>
            </a:r>
          </a:p>
          <a:p>
            <a:pPr lvl="0"/>
            <a:r>
              <a:rPr lang="ru-RU" sz="1600" dirty="0" smtClean="0"/>
              <a:t>Ни в коем случае не дергайте его самостоятельно, так как вы можете оторвать тело от головы (голова может существовать отдельно от  тела)</a:t>
            </a:r>
          </a:p>
          <a:p>
            <a:pPr lvl="0"/>
            <a:r>
              <a:rPr lang="ru-RU" sz="1600" dirty="0" smtClean="0"/>
              <a:t>Для удаления клеща, необходимо залить его камфорным или растительным маслом, через 10 -15 минут аккуратно вытащить клеща пинцетом.</a:t>
            </a:r>
          </a:p>
          <a:p>
            <a:pPr lvl="0"/>
            <a:r>
              <a:rPr lang="ru-RU" sz="1600" dirty="0" smtClean="0"/>
              <a:t>Место укуса смазать зеленкой или йодом.</a:t>
            </a:r>
          </a:p>
          <a:p>
            <a:pPr>
              <a:buNone/>
            </a:pPr>
            <a:endParaRPr lang="ru-RU" sz="1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571504"/>
          </a:xfrm>
        </p:spPr>
        <p:txBody>
          <a:bodyPr>
            <a:noAutofit/>
          </a:bodyPr>
          <a:lstStyle/>
          <a:p>
            <a:pPr lvl="0" algn="ctr"/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Техника безопасности, </a:t>
            </a:r>
            <a:b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которая поможет вам избежать укуса клеща.</a:t>
            </a:r>
            <a:b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214662"/>
            <a:ext cx="8929750" cy="3643338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3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Сейчас я вам предлагаю обсудить несколько ситуаций.</a:t>
            </a:r>
          </a:p>
          <a:p>
            <a:pPr lvl="0"/>
            <a:r>
              <a:rPr lang="ru-RU" dirty="0" smtClean="0">
                <a:solidFill>
                  <a:srgbClr val="FF0000"/>
                </a:solidFill>
              </a:rPr>
              <a:t>Если на улице к тебе обратился незнакомый человек, как ты с ним будешь разговаривать?</a:t>
            </a:r>
          </a:p>
          <a:p>
            <a:pPr lvl="0"/>
            <a:r>
              <a:rPr lang="ru-RU" dirty="0" smtClean="0">
                <a:solidFill>
                  <a:srgbClr val="FF0000"/>
                </a:solidFill>
              </a:rPr>
              <a:t>Незнакомая женщина предлагает проводить тебя домой и говорит, что она твоя тетя. Что ты ей ответишь?</a:t>
            </a:r>
          </a:p>
          <a:p>
            <a:pPr lvl="0"/>
            <a:r>
              <a:rPr lang="ru-RU" dirty="0" smtClean="0">
                <a:solidFill>
                  <a:srgbClr val="FF0000"/>
                </a:solidFill>
              </a:rPr>
              <a:t>Что ты будешь делать, если незнакомый человек предлагает сесть тебе в машину и поехать с ним покататься?</a:t>
            </a:r>
          </a:p>
          <a:p>
            <a:pPr lvl="0"/>
            <a:r>
              <a:rPr lang="ru-RU" dirty="0" smtClean="0">
                <a:solidFill>
                  <a:srgbClr val="FF0000"/>
                </a:solidFill>
              </a:rPr>
              <a:t>Если к тебе обратился незнакомый молодой человек, он говорит, что его к тебе прислала мама за ключами, а сама ждет тебя у подъезда, а он забыл, где ты живешь, что надо сделать?</a:t>
            </a:r>
          </a:p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785794"/>
            <a:ext cx="5357850" cy="214314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Правила, которые помогут вам 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не стать жертвой мошенников.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Нельзя открывать дверь не знакомым людям; если кто- то пытается залезть в квартиру, то надо звонить 02; нельзя доверять незнакомым людям, которые якобы пришли по просьбе родителей. Можно разговаривать с теми людьми, которых представил папа или мама.</a:t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026" name="Picture 2" descr="C:\Users\M\Desktop\1445235_stock-photo-night-thei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0"/>
            <a:ext cx="3786182" cy="3000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71600" y="188640"/>
            <a:ext cx="8000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улице или в общественном месте ты можешь увидеть подозрительный бесхозный предмет.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1628800"/>
            <a:ext cx="66967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Непонятные предметы на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улице могут быть очень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опасны для твоей жизни!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3357562"/>
            <a:ext cx="478631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подходи и не бери их!  Сообщи об этом взрослым!</a:t>
            </a:r>
          </a:p>
          <a:p>
            <a:pPr algn="ctr"/>
            <a:endParaRPr lang="ru-RU" sz="3200" dirty="0"/>
          </a:p>
        </p:txBody>
      </p:sp>
      <p:sp>
        <p:nvSpPr>
          <p:cNvPr id="43010" name="AutoShape 2" descr="https://www.s.inalmaty.kz/section/newsIconCis2/upload/images/news/icon/-predmety_14508595703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2" name="Picture 4" descr="https://www.s.inalmaty.kz/section/newsIconCis2/upload/images/news/icon/-predmety_1450859570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861048"/>
            <a:ext cx="4248472" cy="28323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7179546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3"/>
            <a:ext cx="5857916" cy="1571636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00B050"/>
                </a:solidFill>
              </a:rPr>
              <a:t>купаться и загорать лучше на оборудованном пляже;</a:t>
            </a:r>
          </a:p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00B050"/>
                </a:solidFill>
              </a:rPr>
              <a:t>если вы не умеете плавать, не следует заходить в воду выше пояса;</a:t>
            </a:r>
          </a:p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00B050"/>
                </a:solidFill>
              </a:rPr>
              <a:t>находится в воде не более 15–20 минут, при переохлаждении могут возникнуть судороги;</a:t>
            </a:r>
          </a:p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00B050"/>
                </a:solidFill>
              </a:rPr>
              <a:t>Нельзя входить в воду или нырять после длительного пребывания на солнце, сразу после приема пищи, в состоянии утомления; </a:t>
            </a:r>
          </a:p>
          <a:p>
            <a:pPr>
              <a:buNone/>
            </a:pPr>
            <a:endParaRPr lang="ru-RU" sz="1600" dirty="0">
              <a:solidFill>
                <a:srgbClr val="00B05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72122" cy="511156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</a:rPr>
              <a:t>Правила </a:t>
            </a:r>
            <a:br>
              <a:rPr lang="ru-RU" sz="2000" b="1" dirty="0" smtClean="0">
                <a:solidFill>
                  <a:srgbClr val="0070C0"/>
                </a:solidFill>
              </a:rPr>
            </a:br>
            <a:r>
              <a:rPr lang="ru-RU" sz="2000" b="1" dirty="0" smtClean="0">
                <a:solidFill>
                  <a:srgbClr val="0070C0"/>
                </a:solidFill>
              </a:rPr>
              <a:t>безопасного поведения на воде:</a:t>
            </a:r>
            <a:r>
              <a:rPr lang="ru-RU" sz="2800" dirty="0" smtClean="0">
                <a:solidFill>
                  <a:srgbClr val="0070C0"/>
                </a:solidFill>
              </a:rPr>
              <a:t> 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4" name="Picture 8" descr="http://www.playcast.ru/uploads/2015/11/04/1574056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05508" y="1"/>
            <a:ext cx="3238491" cy="24288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44" y="2643182"/>
            <a:ext cx="8858312" cy="364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00B050"/>
                </a:solidFill>
              </a:rPr>
              <a:t>-нельзя нырять с мостов, пристаней даже в тех местах, где ныряли прошлым летом, так как за год мог понизиться уровень воды или было что-то брошено в воду;</a:t>
            </a:r>
          </a:p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00B050"/>
                </a:solidFill>
              </a:rPr>
              <a:t>-прыгать с берега в незнакомых местах категорически запрещается;</a:t>
            </a:r>
          </a:p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00B050"/>
                </a:solidFill>
              </a:rPr>
              <a:t>-нельзя заплывать за буйки, так как они ограничивают акваторию с проверенным дном – там нет водоворотов;</a:t>
            </a:r>
          </a:p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00B050"/>
                </a:solidFill>
              </a:rPr>
              <a:t>-если вы оказались в водовороте, не теряйтесь, наберите больше воздуха в легкие и погрузитесь на глубину, сделав сильный рывок в сторону, всплывите на поверхность воды;</a:t>
            </a:r>
          </a:p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00B050"/>
                </a:solidFill>
              </a:rPr>
              <a:t>-нельзя заплывать далеко, так как можно не рассчитать своих сил, чтобы вернуться к берегу;</a:t>
            </a:r>
          </a:p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00B050"/>
                </a:solidFill>
              </a:rPr>
              <a:t>-если вы почувствовали усталость, не стремитесь как можно быстрее доплыть до берега, «отдохните» на воде, лежа на спине или спокойно расправив руки и ноги, закрыть глаза, лечь головой на воду и расслабиться;</a:t>
            </a:r>
          </a:p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00B050"/>
                </a:solidFill>
              </a:rPr>
              <a:t>-опасно подныривать друг под друга, хватать за ноги, пугать, сталкивать в воду и заводить на глубину не умеющих плавать;</a:t>
            </a:r>
          </a:p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00B050"/>
                </a:solidFill>
              </a:rPr>
              <a:t>-если вас захватило сильное течение, не стоит пытаться бороться с ним, надо плыть вниз по течению под углом, приближаясь к берегу;</a:t>
            </a:r>
          </a:p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00B050"/>
                </a:solidFill>
              </a:rPr>
              <a:t>-опасно купаться в воде ниже +17–19 градусов; </a:t>
            </a:r>
          </a:p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00B050"/>
                </a:solidFill>
              </a:rPr>
              <a:t>-не следует купаться в шторм и в грозу;</a:t>
            </a:r>
          </a:p>
          <a:p>
            <a:pPr>
              <a:lnSpc>
                <a:spcPct val="80000"/>
              </a:lnSpc>
            </a:pPr>
            <a:r>
              <a:rPr lang="ru-RU" sz="1600" dirty="0" smtClean="0">
                <a:solidFill>
                  <a:srgbClr val="00B050"/>
                </a:solidFill>
              </a:rPr>
              <a:t>-не следует купаться ночью.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112</TotalTime>
  <Words>1567</Words>
  <PresentationFormat>Экран (4:3)</PresentationFormat>
  <Paragraphs>142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Открытая</vt:lpstr>
      <vt:lpstr>Всероссийский урок по основам безопасности жизнедеятельности  </vt:lpstr>
      <vt:lpstr>Цель: обобщить знания учащихся по правилам поведения на летних каникулах. </vt:lpstr>
      <vt:lpstr>Сколько солнца!  Сколько света!      Сколько зелени кругом! Что же это?  Это ЛЕТО Наконец спешит к нам в дом!</vt:lpstr>
      <vt:lpstr>Слайд 4</vt:lpstr>
      <vt:lpstr>Что такое солнечный ожог?     - Это ожог, полученный в результате долгого пребывания на солнце. </vt:lpstr>
      <vt:lpstr>Техника безопасности,  которая поможет вам избежать укуса клеща. </vt:lpstr>
      <vt:lpstr>Правила, которые помогут вам  не стать жертвой мошенников.  Нельзя открывать дверь не знакомым людям; если кто- то пытается залезть в квартиру, то надо звонить 02; нельзя доверять незнакомым людям, которые якобы пришли по просьбе родителей. Можно разговаривать с теми людьми, которых представил папа или мама. </vt:lpstr>
      <vt:lpstr>Слайд 8</vt:lpstr>
      <vt:lpstr>Правила  безопасного поведения на воде: </vt:lpstr>
      <vt:lpstr>Правила дорожного движения </vt:lpstr>
      <vt:lpstr>Правила дорожного движения   для велосипедистов: </vt:lpstr>
      <vt:lpstr>Водителям велосипеда запрещается: </vt:lpstr>
      <vt:lpstr>Чтобы избежать пищевого отравления  не забывайте о профилактике:</vt:lpstr>
      <vt:lpstr>Если ты  заблудился в лесу 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Всероссийский урок по основам безопасности жизнедеятельности  </dc:title>
  <dc:creator>M</dc:creator>
  <cp:lastModifiedBy>M</cp:lastModifiedBy>
  <cp:revision>13</cp:revision>
  <dcterms:created xsi:type="dcterms:W3CDTF">2018-04-20T14:58:44Z</dcterms:created>
  <dcterms:modified xsi:type="dcterms:W3CDTF">2018-04-20T17:42:43Z</dcterms:modified>
</cp:coreProperties>
</file>