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7892E-57F9-4AB3-A429-F0003C6D5BC5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CFB1C-84BD-49F7-83CE-F1E830550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C04B1D-BA4A-4C99-B00A-F8E4D7A22949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" name="Picture 2" descr="Expbanna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EXPHORSA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solidFill>
            <a:schemeClr val="bg1"/>
          </a:solidFill>
          <a:ln w="76200" cmpd="tri">
            <a:solidFill>
              <a:schemeClr val="folHlink"/>
            </a:solidFill>
          </a:ln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ln w="6350"/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25E49-1080-4089-9539-78992C7EC5A7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AA8AE-24FD-468E-BBDB-14855CE08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A6C70-16E1-4D0E-B50D-33248670DFFC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B73F7-8B8D-4D0F-BD71-E705C4E1C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E9A5-53A8-4356-927A-4D85687566B4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43B36-FA54-4F4F-84BC-DFF1847C6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8903-4FA7-4768-99DC-21DE6FC25904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A859B-7A03-43F3-B02B-A59DF1D56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7F6B8-FF76-4B45-BAFB-4767C8CC33B6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A5213-AC24-4FE5-A01B-FEBA9B8BA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07604-E155-4FE0-9B07-4434DE454E3E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39453-B9F0-4ABD-BE4B-1BD92213E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7420-D9D0-4B57-85F7-A7856EAA5EF6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3C514-E6E9-429D-9320-9D32112EA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888A8-5A41-4F91-954C-E42935598903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A365-843C-4487-9FEF-0F95FF80B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5CA84-3555-43F5-80D1-7F53F89A8C9C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023F1-8EC7-4EE8-B59C-77970C3AD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649D1-322E-4932-802C-BD608932AF07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17C5-15A5-4029-A662-AC0AD60C0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E89EE-6EE4-4BA0-9C9A-35B7C4D7EFE4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70BDC-363C-4B3D-9635-92E69F488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0"/>
            <a:ext cx="8915400" cy="6858000"/>
            <a:chOff x="0" y="0"/>
            <a:chExt cx="5616" cy="4320"/>
          </a:xfrm>
        </p:grpSpPr>
        <p:pic>
          <p:nvPicPr>
            <p:cNvPr id="1032" name="Picture 2" descr="Expbanna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1" name="Rectangle 3"/>
            <p:cNvSpPr>
              <a:spLocks noChangeArrowheads="1"/>
            </p:cNvSpPr>
            <p:nvPr/>
          </p:nvSpPr>
          <p:spPr bwMode="grayWhite">
            <a:xfrm>
              <a:off x="576" y="144"/>
              <a:ext cx="5040" cy="3888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/>
                </a:solidFill>
                <a:latin typeface="Arial" charset="0"/>
              </a:defRPr>
            </a:lvl1pPr>
          </a:lstStyle>
          <a:p>
            <a:fld id="{E87068C2-E2C9-435A-8FC0-92585209053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/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2"/>
                </a:solidFill>
                <a:latin typeface="Arial" charset="0"/>
              </a:defRPr>
            </a:lvl1pPr>
          </a:lstStyle>
          <a:p>
            <a:fld id="{5A854BD1-A3D1-4C80-BC20-57BFA66F97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email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2D43AB77-1F8F-46E0-A7F5-FEDA150FA473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D0C734D1-CAA1-4A9C-8A2D-E7AE9BEB7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>
            <a:prstDash val="solid"/>
          </a:ln>
          <a:gradFill rotWithShape="1">
            <a:gsLst>
              <a:gs pos="0">
                <a:schemeClr val="accent4">
                  <a:tint val="70000"/>
                  <a:satMod val="200000"/>
                </a:schemeClr>
              </a:gs>
              <a:gs pos="40000">
                <a:schemeClr val="accent4">
                  <a:tint val="90000"/>
                  <a:satMod val="130000"/>
                </a:schemeClr>
              </a:gs>
              <a:gs pos="50000">
                <a:schemeClr val="accent4">
                  <a:tint val="90000"/>
                  <a:satMod val="130000"/>
                </a:schemeClr>
              </a:gs>
              <a:gs pos="68000">
                <a:schemeClr val="accent4">
                  <a:tint val="90000"/>
                  <a:satMod val="130000"/>
                </a:schemeClr>
              </a:gs>
              <a:gs pos="100000">
                <a:schemeClr val="accent4">
                  <a:tint val="70000"/>
                  <a:satMod val="200000"/>
                </a:schemeClr>
              </a:gs>
            </a:gsLst>
            <a:lin ang="5400000"/>
          </a:gradFill>
          <a:effectLst>
            <a:outerShdw blurRad="88000" dist="50800" dir="5040000" algn="tl">
              <a:schemeClr val="accent4">
                <a:tint val="80000"/>
                <a:satMod val="250000"/>
                <a:alpha val="45000"/>
              </a:scheme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F5F3E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F5F3E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F5F3E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5F3E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F5F3EA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C:\Documents and Settings\Администратор\Мои документы\Мои рисунки\flag9-trans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357188"/>
            <a:ext cx="7745412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10" y="1142984"/>
            <a:ext cx="8143932" cy="36009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Основные мероприятия РСЧС и ГО по защите населения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в мирное и военное </a:t>
            </a: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время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часть</a:t>
            </a:r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III. </a:t>
            </a:r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«</a:t>
            </a:r>
            <a:r>
              <a:rPr lang="ru-RU" sz="2800" b="1" dirty="0">
                <a:ln w="50800"/>
                <a:solidFill>
                  <a:schemeClr val="bg1">
                    <a:shade val="50000"/>
                  </a:schemeClr>
                </a:solidFill>
              </a:rPr>
              <a:t>Средства индивидуальной защиты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населения»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4365104"/>
            <a:ext cx="423737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(урок ОБЖ – 10 класс)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290"/>
            <a:ext cx="7703583" cy="113877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III.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Средства индивидуальной защиты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населения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285875" y="1571625"/>
            <a:ext cx="6929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C00000"/>
                </a:solidFill>
              </a:rPr>
              <a:t>Средства защиты органов дыхания (противогазы) </a:t>
            </a:r>
          </a:p>
        </p:txBody>
      </p:sp>
      <p:pic>
        <p:nvPicPr>
          <p:cNvPr id="35842" name="Picture 2" descr="C:\Documents and Settings\Администратор\Мои документы\Мои рисунки\18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688" y="2286000"/>
            <a:ext cx="1901825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 descr="C:\Documents and Settings\Администратор\Мои документы\Мои рисунки\H1CWLCAE6ZJTOCAMI31H1CAVD8P2GCA6KX7NACA33FBHFCAU50HLXCA50VYGZCADVQZ3JCAHVMSKGCA432BIWCAT2PCOECA7K7Q0GCAV06JEACAR0UCCMCAI5UR5TCA5ZHVSNCARQ7SK4CAZEQ2M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38" y="2214563"/>
            <a:ext cx="1928812" cy="2830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4" name="Picture 4" descr="C:\Documents and Settings\Администратор\Мои документы\Мои рисунки\YB0YDCAS5GRJ5CA142VXMCA7EQ6CFCAEDXLGUCAU3Y78JCA9V0FGRCA2AR7HSCA96B2FSCABCIP5BCASPL147CA9PEDE3CA0S3Y2UCA856HBSCACTVQO6CANGNJOCCAN3FN0KCAHRXBVTCAB8PLBD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75" y="3786188"/>
            <a:ext cx="2643188" cy="208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38" y="428625"/>
            <a:ext cx="73580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Классификация СИЗ органов дыхания </a:t>
            </a:r>
          </a:p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по принципу защитного действия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28860" y="1428736"/>
            <a:ext cx="5429288" cy="4286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Средства защиты органов дыхания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86063" y="2143125"/>
            <a:ext cx="4857750" cy="5000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Фильтрующие противогазы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0438" y="4500563"/>
            <a:ext cx="4857750" cy="3571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Промышленные противогазы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0438" y="2786063"/>
            <a:ext cx="4857750" cy="4286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Гражданские противогазы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8" y="3357563"/>
            <a:ext cx="4857750" cy="3571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Детские противогазы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00438" y="3929063"/>
            <a:ext cx="4857750" cy="3571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Общевойсковые противогазы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86063" y="5572125"/>
            <a:ext cx="4857750" cy="5000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Изолирующие противогазы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00438" y="5000625"/>
            <a:ext cx="4857750" cy="3571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Простейшие средства защиты</a:t>
            </a:r>
          </a:p>
        </p:txBody>
      </p:sp>
      <p:cxnSp>
        <p:nvCxnSpPr>
          <p:cNvPr id="12" name="Прямая соединительная линия 11"/>
          <p:cNvCxnSpPr>
            <a:stCxn id="0" idx="1"/>
          </p:cNvCxnSpPr>
          <p:nvPr/>
        </p:nvCxnSpPr>
        <p:spPr>
          <a:xfrm rot="10800000">
            <a:off x="1428750" y="1643063"/>
            <a:ext cx="1000125" cy="158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-644524" y="3714750"/>
            <a:ext cx="4144962" cy="158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28750" y="5786438"/>
            <a:ext cx="1357313" cy="36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428750" y="2428875"/>
            <a:ext cx="1357313" cy="349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928938" y="3000375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643857" y="3999706"/>
            <a:ext cx="2571750" cy="158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28938" y="3571875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928938" y="4143375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000375" y="4714875"/>
            <a:ext cx="5715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928938" y="5214938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38" y="428625"/>
            <a:ext cx="7358062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Принцип действия фильтрующих противогазов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00188" y="1285875"/>
            <a:ext cx="7215187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 err="1">
                <a:latin typeface="+mj-lt"/>
              </a:rPr>
              <a:t>Абсорбация</a:t>
            </a:r>
            <a:r>
              <a:rPr lang="ru-RU" sz="2000" i="1" dirty="0">
                <a:latin typeface="+mj-lt"/>
              </a:rPr>
              <a:t> – поглощение газов и паров поверхностью твердого тела под действием молекул притяжения</a:t>
            </a:r>
          </a:p>
          <a:p>
            <a:pPr>
              <a:defRPr/>
            </a:pPr>
            <a:endParaRPr lang="ru-RU" sz="2000" i="1" dirty="0">
              <a:latin typeface="+mj-lt"/>
            </a:endParaRPr>
          </a:p>
          <a:p>
            <a:pPr>
              <a:defRPr/>
            </a:pPr>
            <a:r>
              <a:rPr lang="ru-RU" sz="2000" b="1" i="1" dirty="0" err="1">
                <a:latin typeface="+mj-lt"/>
              </a:rPr>
              <a:t>Хемосорбация</a:t>
            </a:r>
            <a:r>
              <a:rPr lang="ru-RU" sz="2000" i="1" dirty="0">
                <a:latin typeface="+mj-lt"/>
              </a:rPr>
              <a:t> – поглощение отравляющих АХОВ путем их взаимодействия с химически активными веществами. Преимущественно щелочного характера, которые наносятся на активированный уголь в процессе обработки</a:t>
            </a:r>
          </a:p>
          <a:p>
            <a:pPr>
              <a:defRPr/>
            </a:pPr>
            <a:endParaRPr lang="ru-RU" sz="2000" i="1" dirty="0">
              <a:latin typeface="+mj-lt"/>
            </a:endParaRPr>
          </a:p>
          <a:p>
            <a:pPr>
              <a:defRPr/>
            </a:pPr>
            <a:r>
              <a:rPr lang="ru-RU" sz="2000" b="1" i="1" dirty="0">
                <a:latin typeface="+mj-lt"/>
              </a:rPr>
              <a:t>Катализ</a:t>
            </a:r>
            <a:r>
              <a:rPr lang="ru-RU" sz="2000" i="1" dirty="0">
                <a:latin typeface="+mj-lt"/>
              </a:rPr>
              <a:t> – изменение скорости химических реакций под влиянием веществ, называемых катализаторами.</a:t>
            </a:r>
          </a:p>
          <a:p>
            <a:pPr>
              <a:defRPr/>
            </a:pPr>
            <a:endParaRPr lang="ru-RU" sz="2000" i="1" dirty="0">
              <a:latin typeface="+mj-lt"/>
            </a:endParaRPr>
          </a:p>
          <a:p>
            <a:pPr>
              <a:defRPr/>
            </a:pPr>
            <a:r>
              <a:rPr lang="ru-RU" sz="2000" b="1" i="1" dirty="0">
                <a:latin typeface="+mj-lt"/>
              </a:rPr>
              <a:t>Фильтрация дымов и туманов </a:t>
            </a:r>
            <a:r>
              <a:rPr lang="ru-RU" sz="2000" i="1" dirty="0">
                <a:latin typeface="+mj-lt"/>
              </a:rPr>
              <a:t>(аэрозолей) осуществляется противодымовым фильтром, изготовленным из волокнистых материалов, которые образуют густую сетку.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истратор\Мои документы\Мои рисунки\11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25" y="1928813"/>
            <a:ext cx="3414713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14438" y="785813"/>
            <a:ext cx="735806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Устройство ГП-7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428875" y="2928938"/>
            <a:ext cx="1857375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3625616">
            <a:off x="5949951" y="3736975"/>
            <a:ext cx="219710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00125" y="3214688"/>
            <a:ext cx="20002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Маска или</a:t>
            </a:r>
          </a:p>
          <a:p>
            <a:pPr algn="ctr">
              <a:defRPr/>
            </a:pPr>
            <a:r>
              <a:rPr lang="ru-RU" b="1" i="1" dirty="0">
                <a:latin typeface="+mj-lt"/>
              </a:rPr>
              <a:t> шлем-маска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86563" y="4786313"/>
            <a:ext cx="19288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Фильтрующе-поглощающая коробка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1571625" y="571500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00000"/>
                </a:solidFill>
              </a:rPr>
              <a:t>Средства индивидуальной защиты кожи</a:t>
            </a:r>
          </a:p>
        </p:txBody>
      </p:sp>
      <p:pic>
        <p:nvPicPr>
          <p:cNvPr id="37890" name="Picture 2" descr="C:\Documents and Settings\Администратор\Мои документы\Мои рисунки\2009-11-22\Save0140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813" y="1143000"/>
            <a:ext cx="6003925" cy="354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214438" y="5000625"/>
            <a:ext cx="250031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Общевойсковой защитный комплект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7625" y="5000625"/>
            <a:ext cx="23574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Легкий защитный комплект Л-1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0813" y="5000625"/>
            <a:ext cx="235743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Комплект защитной фильтрующей одежды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Администратор\Мои документы\Мои рисунки\009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58063" y="2286000"/>
            <a:ext cx="14986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1643063" y="428625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00000"/>
                </a:solidFill>
              </a:rPr>
              <a:t>Простейшие средства защиты кожи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57313" y="1071563"/>
            <a:ext cx="70723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i="1" dirty="0">
                <a:solidFill>
                  <a:srgbClr val="C00000"/>
                </a:solidFill>
                <a:latin typeface="+mj-lt"/>
              </a:rPr>
              <a:t>Медицинские средства </a:t>
            </a:r>
            <a:r>
              <a:rPr lang="ru-RU" i="1" dirty="0">
                <a:latin typeface="+mj-lt"/>
              </a:rPr>
              <a:t>защиты – это лекарственные средства и медицинское имущество, предназначенное для защиты людей от воздействия неблагоприятных факторов ЧС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3000" y="1928813"/>
            <a:ext cx="7358063" cy="5078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latin typeface="+mj-lt"/>
              </a:rPr>
              <a:t>Аптечка индивидуальная (АИ-2) </a:t>
            </a:r>
            <a:r>
              <a:rPr lang="ru-RU" i="1" dirty="0">
                <a:latin typeface="+mj-lt"/>
              </a:rPr>
              <a:t>содержит медицинские</a:t>
            </a:r>
          </a:p>
          <a:p>
            <a:pPr>
              <a:defRPr/>
            </a:pPr>
            <a:r>
              <a:rPr lang="ru-RU" i="1" dirty="0">
                <a:latin typeface="+mj-lt"/>
              </a:rPr>
              <a:t> средства защиты и предназначена для оказания самопомощи и взаимопомощи при ранениях и ожогах (для снятия боли), для предупреждения или ослабления поражения </a:t>
            </a:r>
          </a:p>
          <a:p>
            <a:pPr>
              <a:defRPr/>
            </a:pPr>
            <a:r>
              <a:rPr lang="ru-RU" i="1" dirty="0">
                <a:latin typeface="+mj-lt"/>
              </a:rPr>
              <a:t>радиоактивными, отравляющими или АХОВ, а также для предупреждения инфекционных заболеваний.</a:t>
            </a:r>
          </a:p>
          <a:p>
            <a:pPr>
              <a:defRPr/>
            </a:pPr>
            <a:r>
              <a:rPr lang="ru-RU" i="1" dirty="0">
                <a:latin typeface="+mj-lt"/>
              </a:rPr>
              <a:t>Размер коробочки 90х100х20мм, масса 130г – это позволяет </a:t>
            </a:r>
          </a:p>
          <a:p>
            <a:pPr>
              <a:defRPr/>
            </a:pPr>
            <a:r>
              <a:rPr lang="ru-RU" i="1" dirty="0">
                <a:latin typeface="+mj-lt"/>
              </a:rPr>
              <a:t>всегда ее иметь при себе. Она состоит из 7 гнезд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1 </a:t>
            </a:r>
            <a:r>
              <a:rPr lang="ru-RU" sz="1600" i="1" dirty="0">
                <a:latin typeface="+mj-lt"/>
              </a:rPr>
              <a:t>– противоболевое средство </a:t>
            </a:r>
            <a:r>
              <a:rPr lang="ru-RU" sz="1600" b="1" i="1" dirty="0">
                <a:latin typeface="+mj-lt"/>
              </a:rPr>
              <a:t>(промедол</a:t>
            </a:r>
            <a:r>
              <a:rPr lang="ru-RU" sz="1600" i="1" dirty="0">
                <a:latin typeface="+mj-lt"/>
              </a:rPr>
              <a:t>)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2 </a:t>
            </a:r>
            <a:r>
              <a:rPr lang="ru-RU" sz="1600" i="1" dirty="0">
                <a:latin typeface="+mj-lt"/>
              </a:rPr>
              <a:t>– </a:t>
            </a:r>
            <a:r>
              <a:rPr lang="ru-RU" sz="1600" b="1" i="1" dirty="0">
                <a:latin typeface="+mj-lt"/>
              </a:rPr>
              <a:t>антидот </a:t>
            </a:r>
            <a:r>
              <a:rPr lang="ru-RU" sz="1600" i="1" dirty="0">
                <a:latin typeface="+mj-lt"/>
              </a:rPr>
              <a:t>(</a:t>
            </a:r>
            <a:r>
              <a:rPr lang="ru-RU" sz="1600" b="1" i="1" dirty="0" err="1">
                <a:latin typeface="+mj-lt"/>
              </a:rPr>
              <a:t>тарен</a:t>
            </a:r>
            <a:r>
              <a:rPr lang="ru-RU" sz="1600" i="1" dirty="0">
                <a:latin typeface="+mj-lt"/>
              </a:rPr>
              <a:t>) – для предупреждения отравления фосфорорганическими ОВ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3 </a:t>
            </a:r>
            <a:r>
              <a:rPr lang="ru-RU" sz="1600" i="1" dirty="0">
                <a:latin typeface="+mj-lt"/>
              </a:rPr>
              <a:t>– противобактериальное средство (</a:t>
            </a:r>
            <a:r>
              <a:rPr lang="ru-RU" sz="1600" b="1" i="1" dirty="0" err="1">
                <a:latin typeface="+mj-lt"/>
              </a:rPr>
              <a:t>сульфадиметоксин</a:t>
            </a:r>
            <a:r>
              <a:rPr lang="ru-RU" sz="1600" i="1" dirty="0">
                <a:latin typeface="+mj-lt"/>
              </a:rPr>
              <a:t>)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4 </a:t>
            </a:r>
            <a:r>
              <a:rPr lang="ru-RU" sz="1600" i="1" dirty="0">
                <a:latin typeface="+mj-lt"/>
              </a:rPr>
              <a:t>– радиозащитное средство </a:t>
            </a:r>
            <a:r>
              <a:rPr lang="ru-RU" sz="1600" b="1" i="1" dirty="0">
                <a:latin typeface="+mj-lt"/>
              </a:rPr>
              <a:t>(</a:t>
            </a:r>
            <a:r>
              <a:rPr lang="ru-RU" sz="1600" b="1" i="1" dirty="0" err="1">
                <a:latin typeface="+mj-lt"/>
              </a:rPr>
              <a:t>цистамин</a:t>
            </a:r>
            <a:r>
              <a:rPr lang="ru-RU" sz="1600" i="1" dirty="0">
                <a:latin typeface="+mj-lt"/>
              </a:rPr>
              <a:t>)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5 </a:t>
            </a:r>
            <a:r>
              <a:rPr lang="ru-RU" sz="1600" i="1" dirty="0">
                <a:latin typeface="+mj-lt"/>
              </a:rPr>
              <a:t>– противобактериальное средство – </a:t>
            </a:r>
            <a:r>
              <a:rPr lang="ru-RU" sz="1600" b="1" i="1" dirty="0">
                <a:latin typeface="+mj-lt"/>
              </a:rPr>
              <a:t>антибиотик – гидрохлорид 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                       хлортетрациклина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6 </a:t>
            </a:r>
            <a:r>
              <a:rPr lang="ru-RU" sz="1600" i="1" dirty="0">
                <a:latin typeface="+mj-lt"/>
              </a:rPr>
              <a:t>– радиозащитное средство № 2 </a:t>
            </a:r>
            <a:r>
              <a:rPr lang="ru-RU" sz="1600" b="1" i="1" dirty="0">
                <a:latin typeface="+mj-lt"/>
              </a:rPr>
              <a:t>(йодистый калий)</a:t>
            </a:r>
          </a:p>
          <a:p>
            <a:pPr>
              <a:defRPr/>
            </a:pPr>
            <a:r>
              <a:rPr lang="ru-RU" sz="1600" b="1" i="1" dirty="0">
                <a:latin typeface="+mj-lt"/>
              </a:rPr>
              <a:t>Гнездо № 7 </a:t>
            </a:r>
            <a:r>
              <a:rPr lang="ru-RU" sz="1600" i="1" dirty="0">
                <a:latin typeface="+mj-lt"/>
              </a:rPr>
              <a:t>– противорвотное средство </a:t>
            </a:r>
            <a:r>
              <a:rPr lang="ru-RU" sz="1600" b="1" i="1" dirty="0">
                <a:latin typeface="+mj-lt"/>
              </a:rPr>
              <a:t>(</a:t>
            </a:r>
            <a:r>
              <a:rPr lang="ru-RU" sz="1600" b="1" i="1" dirty="0" err="1">
                <a:latin typeface="+mj-lt"/>
              </a:rPr>
              <a:t>этаперазин</a:t>
            </a:r>
            <a:r>
              <a:rPr lang="ru-RU" sz="1600" i="1" dirty="0">
                <a:latin typeface="+mj-lt"/>
              </a:rPr>
              <a:t>)</a:t>
            </a:r>
          </a:p>
          <a:p>
            <a:pPr>
              <a:defRPr/>
            </a:pPr>
            <a:endParaRPr lang="ru-RU" i="1" dirty="0">
              <a:latin typeface="+mj-lt"/>
            </a:endParaRPr>
          </a:p>
          <a:p>
            <a:pPr>
              <a:defRPr/>
            </a:pPr>
            <a:endParaRPr lang="ru-RU" i="1" dirty="0">
              <a:latin typeface="+mj-lt"/>
            </a:endParaRP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7858125" y="228600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7143750" y="278606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</a:t>
            </a:r>
          </a:p>
        </p:txBody>
      </p:sp>
      <p:sp>
        <p:nvSpPr>
          <p:cNvPr id="22536" name="TextBox 8"/>
          <p:cNvSpPr txBox="1">
            <a:spLocks noChangeArrowheads="1"/>
          </p:cNvSpPr>
          <p:nvPr/>
        </p:nvSpPr>
        <p:spPr bwMode="auto">
          <a:xfrm>
            <a:off x="7572375" y="2500313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22537" name="TextBox 9"/>
          <p:cNvSpPr txBox="1">
            <a:spLocks noChangeArrowheads="1"/>
          </p:cNvSpPr>
          <p:nvPr/>
        </p:nvSpPr>
        <p:spPr bwMode="auto">
          <a:xfrm>
            <a:off x="8643938" y="3500438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7</a:t>
            </a:r>
          </a:p>
        </p:txBody>
      </p:sp>
      <p:sp>
        <p:nvSpPr>
          <p:cNvPr id="22538" name="TextBox 10"/>
          <p:cNvSpPr txBox="1">
            <a:spLocks noChangeArrowheads="1"/>
          </p:cNvSpPr>
          <p:nvPr/>
        </p:nvSpPr>
        <p:spPr bwMode="auto">
          <a:xfrm>
            <a:off x="8143875" y="378618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6</a:t>
            </a:r>
          </a:p>
        </p:txBody>
      </p:sp>
      <p:sp>
        <p:nvSpPr>
          <p:cNvPr id="22539" name="TextBox 11"/>
          <p:cNvSpPr txBox="1">
            <a:spLocks noChangeArrowheads="1"/>
          </p:cNvSpPr>
          <p:nvPr/>
        </p:nvSpPr>
        <p:spPr bwMode="auto">
          <a:xfrm>
            <a:off x="7643813" y="4000500"/>
            <a:ext cx="214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5</a:t>
            </a:r>
          </a:p>
        </p:txBody>
      </p:sp>
      <p:sp>
        <p:nvSpPr>
          <p:cNvPr id="22540" name="TextBox 12"/>
          <p:cNvSpPr txBox="1">
            <a:spLocks noChangeArrowheads="1"/>
          </p:cNvSpPr>
          <p:nvPr/>
        </p:nvSpPr>
        <p:spPr bwMode="auto">
          <a:xfrm>
            <a:off x="7286625" y="3714750"/>
            <a:ext cx="214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4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7929563" y="2571750"/>
            <a:ext cx="71437" cy="4587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483475" y="2803525"/>
            <a:ext cx="357188" cy="1793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22535" idx="3"/>
          </p:cNvCxnSpPr>
          <p:nvPr/>
        </p:nvCxnSpPr>
        <p:spPr>
          <a:xfrm>
            <a:off x="7358063" y="2970213"/>
            <a:ext cx="500062" cy="1317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7235826" y="3408362"/>
            <a:ext cx="673100" cy="1428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390607" y="3610768"/>
            <a:ext cx="755650" cy="1063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7664451" y="3479800"/>
            <a:ext cx="673100" cy="428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8200231" y="3301207"/>
            <a:ext cx="530225" cy="5000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428625"/>
            <a:ext cx="7783513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i="1" dirty="0">
                <a:latin typeface="+mj-lt"/>
              </a:rPr>
              <a:t>Индивидуальные противохимические пакеты (ИПП-8), ИПП-9, ИПП-10) </a:t>
            </a:r>
          </a:p>
          <a:p>
            <a:pPr algn="just">
              <a:defRPr/>
            </a:pPr>
            <a:r>
              <a:rPr lang="ru-RU" i="1" dirty="0">
                <a:latin typeface="+mj-lt"/>
              </a:rPr>
              <a:t>предназначены для обеззараживания капельножидких боевых токсичных </a:t>
            </a:r>
          </a:p>
          <a:p>
            <a:pPr algn="just">
              <a:defRPr/>
            </a:pPr>
            <a:r>
              <a:rPr lang="ru-RU" i="1" dirty="0">
                <a:latin typeface="+mj-lt"/>
              </a:rPr>
              <a:t>химических веществ</a:t>
            </a:r>
            <a:r>
              <a:rPr lang="ru-RU" b="1" i="1" dirty="0">
                <a:latin typeface="+mj-lt"/>
              </a:rPr>
              <a:t>  </a:t>
            </a:r>
            <a:r>
              <a:rPr lang="ru-RU" i="1" dirty="0">
                <a:latin typeface="+mj-lt"/>
              </a:rPr>
              <a:t>и некоторых АХОВ, попавших на тело и одежду, </a:t>
            </a:r>
          </a:p>
          <a:p>
            <a:pPr algn="just">
              <a:defRPr/>
            </a:pPr>
            <a:r>
              <a:rPr lang="ru-RU" i="1" dirty="0">
                <a:latin typeface="+mj-lt"/>
              </a:rPr>
              <a:t>на СИЗ и на инструмент</a:t>
            </a:r>
            <a:endParaRPr lang="ru-RU" dirty="0">
              <a:latin typeface="+mj-lt"/>
            </a:endParaRPr>
          </a:p>
        </p:txBody>
      </p:sp>
      <p:pic>
        <p:nvPicPr>
          <p:cNvPr id="39938" name="Picture 2" descr="C:\Documents and Settings\Администратор\Мои документы\Мои рисунки\2009-11-22\Save0141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63" y="1714500"/>
            <a:ext cx="2571750" cy="1974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39" name="Picture 3" descr="C:\Documents and Settings\Администратор\Мои документы\Мои рисунки\2009-11-22\Save0142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3" y="1714500"/>
            <a:ext cx="2643187" cy="204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143125" y="4000500"/>
            <a:ext cx="1357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ИПП-8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3563" y="4000500"/>
            <a:ext cx="2428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+mj-lt"/>
              </a:rPr>
              <a:t>ИПП-9, ИПП-10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5875" y="4572000"/>
            <a:ext cx="7358063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+mj-lt"/>
              </a:rPr>
              <a:t>Выдача ИА-2 и ИПП-8 (ИПП-9, ИПП-10)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+mj-lt"/>
              </a:rPr>
              <a:t>производится в пунктах выдачи СИЗ,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+mj-lt"/>
              </a:rPr>
              <a:t>которые будут созданы при угрозе радиационного, химического и бактериологического поражения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500042"/>
            <a:ext cx="475495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Ответьте на вопросы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1857375" y="1143000"/>
            <a:ext cx="6143625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/>
              <a:t>Дайте определение понятия «оповещение». Какие способы оповещения вы знаете?</a:t>
            </a:r>
          </a:p>
          <a:p>
            <a:pPr marL="342900" indent="-342900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/>
              <a:t>Что понимается под средством коллективной защиты? Как их классифицируют по защитным свойствам?</a:t>
            </a:r>
          </a:p>
          <a:p>
            <a:pPr marL="342900" indent="-342900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/>
              <a:t>Расскажи о порядке и правилах поведения людей в убежищах.</a:t>
            </a:r>
          </a:p>
          <a:p>
            <a:pPr marL="342900" indent="-342900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/>
              <a:t>Для чего предназначены СИЗ кожи и как их подразделяют?</a:t>
            </a:r>
          </a:p>
          <a:p>
            <a:pPr marL="342900" indent="-342900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ru-RU"/>
              <a:t>Расскажи о назначении ИА-2. где ее следует носить зимой и почему?</a:t>
            </a:r>
          </a:p>
        </p:txBody>
      </p:sp>
      <p:pic>
        <p:nvPicPr>
          <p:cNvPr id="24580" name="Picture 2" descr="C:\Documents and Settings\Администратор\Мои документы\Мои рисунки\рисуночки\картинки\школа\tetr01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6625" y="49291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68" y="1142984"/>
            <a:ext cx="2651964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?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68">
  <a:themeElements>
    <a:clrScheme name="Шаблон оформления «Судовой журнал»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CAA966"/>
      </a:hlink>
      <a:folHlink>
        <a:srgbClr val="969696"/>
      </a:folHlink>
    </a:clrScheme>
    <a:fontScheme name="Шаблон оформления «Судовой журнал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«Судовой журнал» 1">
        <a:dk1>
          <a:srgbClr val="000000"/>
        </a:dk1>
        <a:lt1>
          <a:srgbClr val="A7947B"/>
        </a:lt1>
        <a:dk2>
          <a:srgbClr val="FFFFFF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удовой журнал»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удовой журнал»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удовой журнал»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C25422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B04B1E"/>
        </a:accent6>
        <a:hlink>
          <a:srgbClr val="8488A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b7">
  <a:themeElements>
    <a:clrScheme name="Литейная">
      <a:dk1>
        <a:sysClr val="windowText" lastClr="000000"/>
      </a:dk1>
      <a:lt1>
        <a:sysClr val="window" lastClr="E1E1E1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1E1E1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Тема68</Template>
  <TotalTime>4</TotalTime>
  <Words>464</Words>
  <Application>Microsoft Office PowerPoint</Application>
  <PresentationFormat>Экран (4:3)</PresentationFormat>
  <Paragraphs>73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Тема68</vt:lpstr>
      <vt:lpstr>Темаb7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M</cp:lastModifiedBy>
  <cp:revision>2</cp:revision>
  <dcterms:created xsi:type="dcterms:W3CDTF">2012-03-13T15:05:46Z</dcterms:created>
  <dcterms:modified xsi:type="dcterms:W3CDTF">2014-01-24T16:00:02Z</dcterms:modified>
</cp:coreProperties>
</file>